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72" r:id="rId13"/>
    <p:sldId id="267" r:id="rId14"/>
    <p:sldId id="273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8" r:id="rId23"/>
    <p:sldId id="279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242" autoAdjust="0"/>
  </p:normalViewPr>
  <p:slideViewPr>
    <p:cSldViewPr snapToGrid="0">
      <p:cViewPr varScale="1">
        <p:scale>
          <a:sx n="107" d="100"/>
          <a:sy n="107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B2991-C752-401F-B331-5172A7ED268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C21AF-0648-4B96-999C-4C8285D1EB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9039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0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72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305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206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282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9525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238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231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135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0673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339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531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305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900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323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840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458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85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79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20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2855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21AF-0648-4B96-999C-4C8285D1EBD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42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9/29/2022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5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3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4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0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4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97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9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4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2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95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10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80254-97E6-D751-FE69-D89B3A8F9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106191" cy="2181860"/>
          </a:xfrm>
        </p:spPr>
        <p:txBody>
          <a:bodyPr>
            <a:normAutofit fontScale="90000"/>
          </a:bodyPr>
          <a:lstStyle/>
          <a:p>
            <a:r>
              <a:rPr lang="es-ES" dirty="0"/>
              <a:t>Demanda y producción eléctrica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10EB7F-4D3E-1E59-BEC0-0D36FA4B5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2493" y="4697984"/>
            <a:ext cx="4387014" cy="1020931"/>
          </a:xfrm>
        </p:spPr>
        <p:txBody>
          <a:bodyPr>
            <a:normAutofit fontScale="92500"/>
          </a:bodyPr>
          <a:lstStyle/>
          <a:p>
            <a:pPr algn="ctr"/>
            <a:r>
              <a:rPr lang="es-ES" dirty="0"/>
              <a:t>DATA ANALITYCS - PT 2022</a:t>
            </a:r>
          </a:p>
          <a:p>
            <a:pPr algn="ctr"/>
            <a:r>
              <a:rPr lang="es-ES" sz="2800" dirty="0"/>
              <a:t>VÍCTOR PIZARRO</a:t>
            </a:r>
          </a:p>
        </p:txBody>
      </p:sp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1" y="317204"/>
            <a:ext cx="1742446" cy="18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54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000" dirty="0"/>
              <a:t>Renovable vs. no renovable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EC9975CF-6331-1FD0-F097-B9F1B2B3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8" y="978670"/>
            <a:ext cx="7003819" cy="1858417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9CE99AE-17C8-0F61-DBE7-2C94BB926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8" y="2930354"/>
            <a:ext cx="7005969" cy="3845612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C46F364-7DED-3BBC-1F38-68B0FA537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979" b="95780" l="4565" r="96196">
                        <a14:foregroundMark x1="59783" y1="10668" x2="54891" y2="5979"/>
                        <a14:foregroundMark x1="75978" y1="20868" x2="90978" y2="12309"/>
                        <a14:foregroundMark x1="90978" y1="12309" x2="93043" y2="10317"/>
                        <a14:foregroundMark x1="96413" y1="7386" x2="96413" y2="7386"/>
                        <a14:foregroundMark x1="77065" y1="89449" x2="78587" y2="88863"/>
                        <a14:foregroundMark x1="77935" y1="85932" x2="73913" y2="95780"/>
                        <a14:foregroundMark x1="38370" y1="29894" x2="41413" y2="34701"/>
                        <a14:foregroundMark x1="22826" y1="85580" x2="25652" y2="67644"/>
                        <a14:foregroundMark x1="7283" y1="19109" x2="4565" y2="16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36" y="4086302"/>
            <a:ext cx="2615914" cy="24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26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Conclusiones </a:t>
            </a:r>
            <a:r>
              <a:rPr lang="es-ES" sz="4800" b="0" dirty="0"/>
              <a:t>(Producción)</a:t>
            </a:r>
          </a:p>
        </p:txBody>
      </p:sp>
      <p:sp>
        <p:nvSpPr>
          <p:cNvPr id="5" name="Flecha: doblada hacia arriba 4">
            <a:extLst>
              <a:ext uri="{FF2B5EF4-FFF2-40B4-BE49-F238E27FC236}">
                <a16:creationId xmlns:a16="http://schemas.microsoft.com/office/drawing/2014/main" id="{204D1869-E5FB-F280-51F2-001ABB08CD1F}"/>
              </a:ext>
            </a:extLst>
          </p:cNvPr>
          <p:cNvSpPr/>
          <p:nvPr/>
        </p:nvSpPr>
        <p:spPr>
          <a:xfrm rot="5400000">
            <a:off x="4016751" y="2132698"/>
            <a:ext cx="476250" cy="428404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D0D7CF0-FC53-5371-A2CE-D6776A922A4C}"/>
              </a:ext>
            </a:extLst>
          </p:cNvPr>
          <p:cNvSpPr txBox="1">
            <a:spLocks/>
          </p:cNvSpPr>
          <p:nvPr/>
        </p:nvSpPr>
        <p:spPr>
          <a:xfrm>
            <a:off x="3626395" y="1359780"/>
            <a:ext cx="6638193" cy="63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0" dirty="0"/>
              <a:t>Apuesta por el uso de energías renovables (transición energética)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005186D-468C-4A54-CEBD-30CB2ED56680}"/>
              </a:ext>
            </a:extLst>
          </p:cNvPr>
          <p:cNvSpPr txBox="1">
            <a:spLocks/>
          </p:cNvSpPr>
          <p:nvPr/>
        </p:nvSpPr>
        <p:spPr>
          <a:xfrm>
            <a:off x="3626396" y="2929781"/>
            <a:ext cx="6916100" cy="63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0" dirty="0"/>
              <a:t>Dichas energías renovables se ven afectadas por condiciones externas (radiación térmica, viento, etc.)</a:t>
            </a:r>
          </a:p>
        </p:txBody>
      </p:sp>
      <p:sp>
        <p:nvSpPr>
          <p:cNvPr id="16" name="Rectángulo: esquinas diagonales cortadas 15">
            <a:extLst>
              <a:ext uri="{FF2B5EF4-FFF2-40B4-BE49-F238E27FC236}">
                <a16:creationId xmlns:a16="http://schemas.microsoft.com/office/drawing/2014/main" id="{50FF8144-8F9E-53B9-3A4A-A38CD261A4BA}"/>
              </a:ext>
            </a:extLst>
          </p:cNvPr>
          <p:cNvSpPr/>
          <p:nvPr/>
        </p:nvSpPr>
        <p:spPr>
          <a:xfrm>
            <a:off x="3197990" y="1382068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D21FC5B-5354-61F1-D58A-DB473F168430}"/>
              </a:ext>
            </a:extLst>
          </p:cNvPr>
          <p:cNvSpPr txBox="1">
            <a:spLocks/>
          </p:cNvSpPr>
          <p:nvPr/>
        </p:nvSpPr>
        <p:spPr>
          <a:xfrm>
            <a:off x="4540795" y="2210023"/>
            <a:ext cx="5329346" cy="439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900" b="0" dirty="0"/>
              <a:t>Dependencia de las energías no renovables</a:t>
            </a:r>
          </a:p>
        </p:txBody>
      </p:sp>
      <p:sp>
        <p:nvSpPr>
          <p:cNvPr id="18" name="Rectángulo: esquinas diagonales cortadas 17">
            <a:extLst>
              <a:ext uri="{FF2B5EF4-FFF2-40B4-BE49-F238E27FC236}">
                <a16:creationId xmlns:a16="http://schemas.microsoft.com/office/drawing/2014/main" id="{2B8F2939-D042-7752-0B6B-9366A7C71CA9}"/>
              </a:ext>
            </a:extLst>
          </p:cNvPr>
          <p:cNvSpPr/>
          <p:nvPr/>
        </p:nvSpPr>
        <p:spPr>
          <a:xfrm>
            <a:off x="3197990" y="3041363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65D9A67E-7DD1-75FD-AD0B-88069CBBF3FF}"/>
              </a:ext>
            </a:extLst>
          </p:cNvPr>
          <p:cNvSpPr txBox="1">
            <a:spLocks/>
          </p:cNvSpPr>
          <p:nvPr/>
        </p:nvSpPr>
        <p:spPr>
          <a:xfrm>
            <a:off x="3626395" y="3780024"/>
            <a:ext cx="7498807" cy="101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900" b="0" dirty="0"/>
              <a:t>Es necesario realizar una gran </a:t>
            </a:r>
            <a:r>
              <a:rPr lang="es-ES" sz="1900" dirty="0"/>
              <a:t>inversión</a:t>
            </a:r>
            <a:r>
              <a:rPr lang="es-ES" sz="1900" b="0" dirty="0"/>
              <a:t> (cantidad y calidad) de las </a:t>
            </a:r>
            <a:r>
              <a:rPr lang="es-ES" sz="1900" dirty="0"/>
              <a:t>tecnologías de producción energética renovables </a:t>
            </a:r>
            <a:r>
              <a:rPr lang="es-ES" sz="1900" b="0" dirty="0"/>
              <a:t>y conseguir </a:t>
            </a:r>
            <a:r>
              <a:rPr lang="es-ES" sz="1900" dirty="0"/>
              <a:t>independencia energética</a:t>
            </a:r>
          </a:p>
        </p:txBody>
      </p:sp>
      <p:sp>
        <p:nvSpPr>
          <p:cNvPr id="22" name="Rectángulo: esquinas diagonales cortadas 21">
            <a:extLst>
              <a:ext uri="{FF2B5EF4-FFF2-40B4-BE49-F238E27FC236}">
                <a16:creationId xmlns:a16="http://schemas.microsoft.com/office/drawing/2014/main" id="{204864D5-B12F-1B76-BC9B-39441AEE3108}"/>
              </a:ext>
            </a:extLst>
          </p:cNvPr>
          <p:cNvSpPr/>
          <p:nvPr/>
        </p:nvSpPr>
        <p:spPr>
          <a:xfrm>
            <a:off x="3197990" y="3802312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E2979CD2-8638-AA0D-911F-10AE5C986E3A}"/>
              </a:ext>
            </a:extLst>
          </p:cNvPr>
          <p:cNvSpPr/>
          <p:nvPr/>
        </p:nvSpPr>
        <p:spPr>
          <a:xfrm>
            <a:off x="4847496" y="5323251"/>
            <a:ext cx="316173" cy="3387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A46B114-1E4D-94D3-B78E-4468934C9869}"/>
              </a:ext>
            </a:extLst>
          </p:cNvPr>
          <p:cNvSpPr txBox="1">
            <a:spLocks/>
          </p:cNvSpPr>
          <p:nvPr/>
        </p:nvSpPr>
        <p:spPr>
          <a:xfrm>
            <a:off x="5163669" y="5289403"/>
            <a:ext cx="1026632" cy="439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900" b="0" dirty="0"/>
              <a:t>Eólica</a:t>
            </a: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572144CF-30C9-7EE9-10DE-3664C2CA4631}"/>
              </a:ext>
            </a:extLst>
          </p:cNvPr>
          <p:cNvSpPr/>
          <p:nvPr/>
        </p:nvSpPr>
        <p:spPr>
          <a:xfrm>
            <a:off x="4847496" y="5852966"/>
            <a:ext cx="316173" cy="3387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9902575-E940-88EF-5870-CAE7C086B4F1}"/>
              </a:ext>
            </a:extLst>
          </p:cNvPr>
          <p:cNvSpPr txBox="1">
            <a:spLocks/>
          </p:cNvSpPr>
          <p:nvPr/>
        </p:nvSpPr>
        <p:spPr>
          <a:xfrm>
            <a:off x="5163669" y="5819118"/>
            <a:ext cx="2312896" cy="439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900" b="0" dirty="0"/>
              <a:t>Solar fotovoltaica</a:t>
            </a: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8CF655C2-470D-125A-A22E-265B8D2C2CCD}"/>
              </a:ext>
            </a:extLst>
          </p:cNvPr>
          <p:cNvSpPr/>
          <p:nvPr/>
        </p:nvSpPr>
        <p:spPr>
          <a:xfrm>
            <a:off x="7476565" y="5323251"/>
            <a:ext cx="316173" cy="3387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81F3653-A05A-C97B-16D5-633A99DCCFFE}"/>
              </a:ext>
            </a:extLst>
          </p:cNvPr>
          <p:cNvSpPr txBox="1">
            <a:spLocks/>
          </p:cNvSpPr>
          <p:nvPr/>
        </p:nvSpPr>
        <p:spPr>
          <a:xfrm>
            <a:off x="7792738" y="5289403"/>
            <a:ext cx="1611239" cy="439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900" b="0" dirty="0"/>
              <a:t>Hidroeólica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3F9B8441-56DE-EF1B-50A9-1A67CE239B88}"/>
              </a:ext>
            </a:extLst>
          </p:cNvPr>
          <p:cNvSpPr/>
          <p:nvPr/>
        </p:nvSpPr>
        <p:spPr>
          <a:xfrm>
            <a:off x="7476565" y="5852966"/>
            <a:ext cx="316173" cy="3387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E056A84-1DF1-4A33-AAB6-603919BC4A8C}"/>
              </a:ext>
            </a:extLst>
          </p:cNvPr>
          <p:cNvSpPr txBox="1">
            <a:spLocks/>
          </p:cNvSpPr>
          <p:nvPr/>
        </p:nvSpPr>
        <p:spPr>
          <a:xfrm>
            <a:off x="7792738" y="5819118"/>
            <a:ext cx="1673992" cy="439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900" b="0" dirty="0"/>
              <a:t>Hidráulica</a:t>
            </a:r>
          </a:p>
        </p:txBody>
      </p:sp>
    </p:spTree>
    <p:extLst>
      <p:ext uri="{BB962C8B-B14F-4D97-AF65-F5344CB8AC3E}">
        <p14:creationId xmlns:p14="http://schemas.microsoft.com/office/powerpoint/2010/main" val="419944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Demanda eléctrica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C7054C-F70D-9382-8BDE-D98B28605B7B}"/>
              </a:ext>
            </a:extLst>
          </p:cNvPr>
          <p:cNvSpPr txBox="1">
            <a:spLocks/>
          </p:cNvSpPr>
          <p:nvPr/>
        </p:nvSpPr>
        <p:spPr>
          <a:xfrm>
            <a:off x="2881181" y="1526545"/>
            <a:ext cx="3806492" cy="4782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0" dirty="0"/>
              <a:t>Modelo Machine </a:t>
            </a:r>
            <a:r>
              <a:rPr lang="es-ES" sz="2800" b="0" dirty="0" err="1"/>
              <a:t>Learning</a:t>
            </a:r>
            <a:endParaRPr lang="es-ES" sz="2800" b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7397B24-2BF9-D791-275C-496698906240}"/>
              </a:ext>
            </a:extLst>
          </p:cNvPr>
          <p:cNvSpPr txBox="1">
            <a:spLocks/>
          </p:cNvSpPr>
          <p:nvPr/>
        </p:nvSpPr>
        <p:spPr>
          <a:xfrm>
            <a:off x="3472028" y="2004774"/>
            <a:ext cx="2964631" cy="33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/>
              <a:t>XGBRegressor</a:t>
            </a:r>
            <a:r>
              <a:rPr lang="es-ES" sz="2000" dirty="0"/>
              <a:t> (</a:t>
            </a:r>
            <a:r>
              <a:rPr lang="es-ES" sz="2000" dirty="0" err="1"/>
              <a:t>Boosting</a:t>
            </a:r>
            <a:r>
              <a:rPr lang="es-ES" sz="2000" dirty="0"/>
              <a:t>)</a:t>
            </a:r>
          </a:p>
          <a:p>
            <a:endParaRPr lang="es-ES" sz="4000" b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9E319B-C49A-4941-2FC8-00E73BBFF123}"/>
              </a:ext>
            </a:extLst>
          </p:cNvPr>
          <p:cNvSpPr txBox="1">
            <a:spLocks/>
          </p:cNvSpPr>
          <p:nvPr/>
        </p:nvSpPr>
        <p:spPr>
          <a:xfrm>
            <a:off x="3472029" y="2372602"/>
            <a:ext cx="4165900" cy="36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/>
              <a:t>Random</a:t>
            </a:r>
            <a:r>
              <a:rPr lang="es-ES" sz="2000" dirty="0"/>
              <a:t> Forest </a:t>
            </a:r>
            <a:r>
              <a:rPr lang="es-ES" sz="2000" dirty="0" err="1"/>
              <a:t>Regressor</a:t>
            </a:r>
            <a:r>
              <a:rPr lang="es-ES" sz="2000" dirty="0"/>
              <a:t> (</a:t>
            </a:r>
            <a:r>
              <a:rPr lang="es-ES" sz="2000" dirty="0" err="1"/>
              <a:t>Bagging</a:t>
            </a:r>
            <a:r>
              <a:rPr lang="es-ES" sz="2000" dirty="0"/>
              <a:t>)</a:t>
            </a:r>
          </a:p>
          <a:p>
            <a:endParaRPr lang="es-ES" sz="4000" b="0" dirty="0"/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732CB2EB-16EE-F9E3-0A7C-F450ED49FB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3" b="17485"/>
          <a:stretch/>
        </p:blipFill>
        <p:spPr>
          <a:xfrm>
            <a:off x="2985875" y="3172282"/>
            <a:ext cx="2621613" cy="861616"/>
          </a:xfrm>
          <a:prstGeom prst="rect">
            <a:avLst/>
          </a:prstGeom>
        </p:spPr>
      </p:pic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FBB5F485-1A79-5F99-1B38-48D195DCA617}"/>
              </a:ext>
            </a:extLst>
          </p:cNvPr>
          <p:cNvSpPr/>
          <p:nvPr/>
        </p:nvSpPr>
        <p:spPr>
          <a:xfrm rot="5400000">
            <a:off x="6018934" y="3111530"/>
            <a:ext cx="421343" cy="1005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diagonales cortadas 20">
            <a:extLst>
              <a:ext uri="{FF2B5EF4-FFF2-40B4-BE49-F238E27FC236}">
                <a16:creationId xmlns:a16="http://schemas.microsoft.com/office/drawing/2014/main" id="{595312C1-CF49-1BF1-1136-E91E1A960786}"/>
              </a:ext>
            </a:extLst>
          </p:cNvPr>
          <p:cNvSpPr/>
          <p:nvPr/>
        </p:nvSpPr>
        <p:spPr>
          <a:xfrm>
            <a:off x="3086546" y="2435525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diagonales cortadas 21">
            <a:extLst>
              <a:ext uri="{FF2B5EF4-FFF2-40B4-BE49-F238E27FC236}">
                <a16:creationId xmlns:a16="http://schemas.microsoft.com/office/drawing/2014/main" id="{C447AC13-D7F9-1FC1-E199-BAEE32F2CC72}"/>
              </a:ext>
            </a:extLst>
          </p:cNvPr>
          <p:cNvSpPr/>
          <p:nvPr/>
        </p:nvSpPr>
        <p:spPr>
          <a:xfrm>
            <a:off x="3086546" y="2037499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EB11047-6162-BAA9-B23A-D5A203FB539C}"/>
              </a:ext>
            </a:extLst>
          </p:cNvPr>
          <p:cNvSpPr txBox="1">
            <a:spLocks/>
          </p:cNvSpPr>
          <p:nvPr/>
        </p:nvSpPr>
        <p:spPr>
          <a:xfrm>
            <a:off x="7380641" y="3293189"/>
            <a:ext cx="2740512" cy="3486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/>
              <a:t>Demanda </a:t>
            </a:r>
            <a:r>
              <a:rPr lang="es-ES" sz="2000" b="0" dirty="0"/>
              <a:t>(</a:t>
            </a:r>
            <a:r>
              <a:rPr lang="es-ES" sz="2000" b="0" dirty="0" err="1"/>
              <a:t>MWh</a:t>
            </a:r>
            <a:r>
              <a:rPr lang="es-ES" sz="2000" b="0" dirty="0"/>
              <a:t>)</a:t>
            </a:r>
          </a:p>
          <a:p>
            <a:endParaRPr lang="es-ES" sz="4000" b="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5E5BC71A-602B-ED03-DA92-92F9AC782F97}"/>
              </a:ext>
            </a:extLst>
          </p:cNvPr>
          <p:cNvSpPr txBox="1">
            <a:spLocks/>
          </p:cNvSpPr>
          <p:nvPr/>
        </p:nvSpPr>
        <p:spPr>
          <a:xfrm>
            <a:off x="7384622" y="3677341"/>
            <a:ext cx="2037284" cy="36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/>
              <a:t>Fecha y hora</a:t>
            </a:r>
          </a:p>
          <a:p>
            <a:endParaRPr lang="es-ES" sz="4000" b="0" dirty="0"/>
          </a:p>
        </p:txBody>
      </p:sp>
      <p:sp>
        <p:nvSpPr>
          <p:cNvPr id="25" name="Rectángulo: esquinas diagonales cortadas 24">
            <a:extLst>
              <a:ext uri="{FF2B5EF4-FFF2-40B4-BE49-F238E27FC236}">
                <a16:creationId xmlns:a16="http://schemas.microsoft.com/office/drawing/2014/main" id="{EDABB9FB-A450-BBDC-4A70-63701B55F267}"/>
              </a:ext>
            </a:extLst>
          </p:cNvPr>
          <p:cNvSpPr/>
          <p:nvPr/>
        </p:nvSpPr>
        <p:spPr>
          <a:xfrm>
            <a:off x="6995158" y="3723940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: esquinas diagonales cortadas 25">
            <a:extLst>
              <a:ext uri="{FF2B5EF4-FFF2-40B4-BE49-F238E27FC236}">
                <a16:creationId xmlns:a16="http://schemas.microsoft.com/office/drawing/2014/main" id="{44616A0F-9667-5CC3-7CCF-B733AC6ED488}"/>
              </a:ext>
            </a:extLst>
          </p:cNvPr>
          <p:cNvSpPr/>
          <p:nvPr/>
        </p:nvSpPr>
        <p:spPr>
          <a:xfrm>
            <a:off x="6995158" y="3325914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doblada hacia arriba 26">
            <a:extLst>
              <a:ext uri="{FF2B5EF4-FFF2-40B4-BE49-F238E27FC236}">
                <a16:creationId xmlns:a16="http://schemas.microsoft.com/office/drawing/2014/main" id="{FFF1E76A-643B-C739-6E54-4EB24F6900F5}"/>
              </a:ext>
            </a:extLst>
          </p:cNvPr>
          <p:cNvSpPr/>
          <p:nvPr/>
        </p:nvSpPr>
        <p:spPr>
          <a:xfrm rot="5400000">
            <a:off x="7100470" y="4202184"/>
            <a:ext cx="267191" cy="239359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doblada hacia arriba 27">
            <a:extLst>
              <a:ext uri="{FF2B5EF4-FFF2-40B4-BE49-F238E27FC236}">
                <a16:creationId xmlns:a16="http://schemas.microsoft.com/office/drawing/2014/main" id="{7390C0C1-6AD2-06EB-1461-61573318C7F3}"/>
              </a:ext>
            </a:extLst>
          </p:cNvPr>
          <p:cNvSpPr/>
          <p:nvPr/>
        </p:nvSpPr>
        <p:spPr>
          <a:xfrm rot="5400000">
            <a:off x="7109435" y="4600210"/>
            <a:ext cx="267191" cy="239359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lecha: doblada hacia arriba 28">
            <a:extLst>
              <a:ext uri="{FF2B5EF4-FFF2-40B4-BE49-F238E27FC236}">
                <a16:creationId xmlns:a16="http://schemas.microsoft.com/office/drawing/2014/main" id="{EBE69D4E-6CCF-72F2-F27D-0DAD6A59E1B9}"/>
              </a:ext>
            </a:extLst>
          </p:cNvPr>
          <p:cNvSpPr/>
          <p:nvPr/>
        </p:nvSpPr>
        <p:spPr>
          <a:xfrm rot="5400000">
            <a:off x="7127366" y="4991945"/>
            <a:ext cx="267191" cy="239359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Flecha: doblada hacia arriba 29">
            <a:extLst>
              <a:ext uri="{FF2B5EF4-FFF2-40B4-BE49-F238E27FC236}">
                <a16:creationId xmlns:a16="http://schemas.microsoft.com/office/drawing/2014/main" id="{CEA854CC-42A2-F5F7-8991-BED7851F7331}"/>
              </a:ext>
            </a:extLst>
          </p:cNvPr>
          <p:cNvSpPr/>
          <p:nvPr/>
        </p:nvSpPr>
        <p:spPr>
          <a:xfrm rot="5400000">
            <a:off x="7136331" y="5389971"/>
            <a:ext cx="267191" cy="239359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: doblada hacia arriba 30">
            <a:extLst>
              <a:ext uri="{FF2B5EF4-FFF2-40B4-BE49-F238E27FC236}">
                <a16:creationId xmlns:a16="http://schemas.microsoft.com/office/drawing/2014/main" id="{FA718932-B83A-5EDE-0B24-DC61139318F0}"/>
              </a:ext>
            </a:extLst>
          </p:cNvPr>
          <p:cNvSpPr/>
          <p:nvPr/>
        </p:nvSpPr>
        <p:spPr>
          <a:xfrm rot="5400000">
            <a:off x="7148433" y="5748483"/>
            <a:ext cx="267191" cy="239359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: doblada hacia arriba 31">
            <a:extLst>
              <a:ext uri="{FF2B5EF4-FFF2-40B4-BE49-F238E27FC236}">
                <a16:creationId xmlns:a16="http://schemas.microsoft.com/office/drawing/2014/main" id="{1EF31409-233D-9489-BBD7-980075F14D05}"/>
              </a:ext>
            </a:extLst>
          </p:cNvPr>
          <p:cNvSpPr/>
          <p:nvPr/>
        </p:nvSpPr>
        <p:spPr>
          <a:xfrm rot="5400000">
            <a:off x="7166364" y="6140218"/>
            <a:ext cx="267191" cy="239359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Flecha: doblada hacia arriba 32">
            <a:extLst>
              <a:ext uri="{FF2B5EF4-FFF2-40B4-BE49-F238E27FC236}">
                <a16:creationId xmlns:a16="http://schemas.microsoft.com/office/drawing/2014/main" id="{0735FABD-A237-7276-4CCF-999B38966928}"/>
              </a:ext>
            </a:extLst>
          </p:cNvPr>
          <p:cNvSpPr/>
          <p:nvPr/>
        </p:nvSpPr>
        <p:spPr>
          <a:xfrm rot="5400000">
            <a:off x="9407990" y="4202184"/>
            <a:ext cx="267191" cy="239359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3973EC5C-07FD-0639-734F-EF158E6F649B}"/>
              </a:ext>
            </a:extLst>
          </p:cNvPr>
          <p:cNvSpPr txBox="1">
            <a:spLocks/>
          </p:cNvSpPr>
          <p:nvPr/>
        </p:nvSpPr>
        <p:spPr>
          <a:xfrm>
            <a:off x="7389606" y="4227825"/>
            <a:ext cx="1467523" cy="26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400" b="0" dirty="0"/>
              <a:t>AÑO</a:t>
            </a:r>
          </a:p>
          <a:p>
            <a:endParaRPr lang="es-ES" sz="4000" b="0" dirty="0"/>
          </a:p>
        </p:txBody>
      </p:sp>
      <p:sp>
        <p:nvSpPr>
          <p:cNvPr id="35" name="Flecha: doblada hacia arriba 34">
            <a:extLst>
              <a:ext uri="{FF2B5EF4-FFF2-40B4-BE49-F238E27FC236}">
                <a16:creationId xmlns:a16="http://schemas.microsoft.com/office/drawing/2014/main" id="{6129BC5E-0DFC-92DD-B22D-25D3CD4E761D}"/>
              </a:ext>
            </a:extLst>
          </p:cNvPr>
          <p:cNvSpPr/>
          <p:nvPr/>
        </p:nvSpPr>
        <p:spPr>
          <a:xfrm rot="5400000">
            <a:off x="9437570" y="4600210"/>
            <a:ext cx="267191" cy="239359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lecha: doblada hacia arriba 35">
            <a:extLst>
              <a:ext uri="{FF2B5EF4-FFF2-40B4-BE49-F238E27FC236}">
                <a16:creationId xmlns:a16="http://schemas.microsoft.com/office/drawing/2014/main" id="{C67F127D-1CDA-0EA9-0B1A-D3120214417A}"/>
              </a:ext>
            </a:extLst>
          </p:cNvPr>
          <p:cNvSpPr/>
          <p:nvPr/>
        </p:nvSpPr>
        <p:spPr>
          <a:xfrm rot="5400000">
            <a:off x="9455501" y="4991945"/>
            <a:ext cx="267191" cy="239359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F52251FB-E5C3-9746-C091-E92BE8FCE916}"/>
              </a:ext>
            </a:extLst>
          </p:cNvPr>
          <p:cNvSpPr txBox="1">
            <a:spLocks/>
          </p:cNvSpPr>
          <p:nvPr/>
        </p:nvSpPr>
        <p:spPr>
          <a:xfrm>
            <a:off x="7401708" y="4623829"/>
            <a:ext cx="1467523" cy="26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400" b="0" dirty="0"/>
              <a:t>MES</a:t>
            </a:r>
          </a:p>
          <a:p>
            <a:endParaRPr lang="es-ES" sz="4000" b="0" dirty="0"/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F3660BD4-C373-E95F-3393-4B5C221E5106}"/>
              </a:ext>
            </a:extLst>
          </p:cNvPr>
          <p:cNvSpPr txBox="1">
            <a:spLocks/>
          </p:cNvSpPr>
          <p:nvPr/>
        </p:nvSpPr>
        <p:spPr>
          <a:xfrm>
            <a:off x="7419639" y="5013318"/>
            <a:ext cx="1467523" cy="26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400" b="0" dirty="0"/>
              <a:t>DIA DEL AÑO</a:t>
            </a:r>
          </a:p>
          <a:p>
            <a:endParaRPr lang="es-ES" sz="4000" b="0" dirty="0"/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AEF3478D-A9BE-B657-6453-570DE56DF1F6}"/>
              </a:ext>
            </a:extLst>
          </p:cNvPr>
          <p:cNvSpPr txBox="1">
            <a:spLocks/>
          </p:cNvSpPr>
          <p:nvPr/>
        </p:nvSpPr>
        <p:spPr>
          <a:xfrm>
            <a:off x="7419639" y="5440433"/>
            <a:ext cx="1661608" cy="3274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0" dirty="0"/>
              <a:t>DIA DE LA SEMANA</a:t>
            </a:r>
          </a:p>
          <a:p>
            <a:endParaRPr lang="es-ES" sz="4000" b="0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B035BE10-8648-C183-AF2C-1D30B60D9AB9}"/>
              </a:ext>
            </a:extLst>
          </p:cNvPr>
          <p:cNvSpPr txBox="1">
            <a:spLocks/>
          </p:cNvSpPr>
          <p:nvPr/>
        </p:nvSpPr>
        <p:spPr>
          <a:xfrm>
            <a:off x="7419638" y="5794252"/>
            <a:ext cx="1467523" cy="26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400" b="0" dirty="0"/>
              <a:t>SEMANA DEL AÑO</a:t>
            </a:r>
          </a:p>
          <a:p>
            <a:endParaRPr lang="es-ES" sz="4000" b="0" dirty="0"/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0AD63961-4F32-8B86-E1BE-CF3CD858C7D4}"/>
              </a:ext>
            </a:extLst>
          </p:cNvPr>
          <p:cNvSpPr txBox="1">
            <a:spLocks/>
          </p:cNvSpPr>
          <p:nvPr/>
        </p:nvSpPr>
        <p:spPr>
          <a:xfrm>
            <a:off x="7419638" y="6159689"/>
            <a:ext cx="1467523" cy="26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400" b="0" dirty="0"/>
              <a:t>HORA</a:t>
            </a:r>
          </a:p>
          <a:p>
            <a:endParaRPr lang="es-ES" sz="4000" b="0" dirty="0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D36AC8EA-78C7-E6BF-5D4A-94CD86414A3A}"/>
              </a:ext>
            </a:extLst>
          </p:cNvPr>
          <p:cNvSpPr txBox="1">
            <a:spLocks/>
          </p:cNvSpPr>
          <p:nvPr/>
        </p:nvSpPr>
        <p:spPr>
          <a:xfrm>
            <a:off x="9708776" y="4219454"/>
            <a:ext cx="1467523" cy="26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400" b="0" dirty="0"/>
              <a:t>ESTACIÓN</a:t>
            </a:r>
          </a:p>
          <a:p>
            <a:endParaRPr lang="es-ES" sz="4000" b="0" dirty="0"/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1A049765-E799-6AC4-49E1-01FD0EA6BB7C}"/>
              </a:ext>
            </a:extLst>
          </p:cNvPr>
          <p:cNvSpPr txBox="1">
            <a:spLocks/>
          </p:cNvSpPr>
          <p:nvPr/>
        </p:nvSpPr>
        <p:spPr>
          <a:xfrm>
            <a:off x="9708775" y="4623829"/>
            <a:ext cx="1721225" cy="3034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400" b="0" dirty="0"/>
              <a:t>FESTIVO NACIONAL</a:t>
            </a:r>
          </a:p>
          <a:p>
            <a:endParaRPr lang="es-ES" sz="4000" b="0" dirty="0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69DBF11A-7817-3B21-0967-FFEA810868A0}"/>
              </a:ext>
            </a:extLst>
          </p:cNvPr>
          <p:cNvSpPr txBox="1">
            <a:spLocks/>
          </p:cNvSpPr>
          <p:nvPr/>
        </p:nvSpPr>
        <p:spPr>
          <a:xfrm>
            <a:off x="9708775" y="5028798"/>
            <a:ext cx="1467523" cy="2671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400" b="0" dirty="0"/>
              <a:t>FIN DE SEMANA</a:t>
            </a:r>
          </a:p>
          <a:p>
            <a:endParaRPr lang="es-ES" sz="4000" b="0" dirty="0"/>
          </a:p>
        </p:txBody>
      </p:sp>
    </p:spTree>
    <p:extLst>
      <p:ext uri="{BB962C8B-B14F-4D97-AF65-F5344CB8AC3E}">
        <p14:creationId xmlns:p14="http://schemas.microsoft.com/office/powerpoint/2010/main" val="2160151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Demanda eléctrica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5E075-15CC-AB56-8104-23569C28AF61}"/>
              </a:ext>
            </a:extLst>
          </p:cNvPr>
          <p:cNvSpPr txBox="1">
            <a:spLocks/>
          </p:cNvSpPr>
          <p:nvPr/>
        </p:nvSpPr>
        <p:spPr>
          <a:xfrm>
            <a:off x="4681902" y="1247140"/>
            <a:ext cx="2971631" cy="63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0" dirty="0"/>
              <a:t>2015 – Hoy</a:t>
            </a:r>
          </a:p>
        </p:txBody>
      </p:sp>
      <p:pic>
        <p:nvPicPr>
          <p:cNvPr id="8" name="Imagen 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3F417C7-E886-8845-53BA-0BD6A6A38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3" y="1957969"/>
            <a:ext cx="11475720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9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Demanda eléctrica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5E075-15CC-AB56-8104-23569C28AF61}"/>
              </a:ext>
            </a:extLst>
          </p:cNvPr>
          <p:cNvSpPr txBox="1">
            <a:spLocks/>
          </p:cNvSpPr>
          <p:nvPr/>
        </p:nvSpPr>
        <p:spPr>
          <a:xfrm>
            <a:off x="4681902" y="1247140"/>
            <a:ext cx="2971631" cy="63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0" dirty="0"/>
              <a:t>2015 – Hoy</a:t>
            </a:r>
          </a:p>
        </p:txBody>
      </p:sp>
      <p:pic>
        <p:nvPicPr>
          <p:cNvPr id="8" name="Imagen 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3F417C7-E886-8845-53BA-0BD6A6A38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3" y="1957969"/>
            <a:ext cx="11475720" cy="421538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22BFFE15-5BEB-7D8A-A266-33D08CE1647A}"/>
              </a:ext>
            </a:extLst>
          </p:cNvPr>
          <p:cNvSpPr/>
          <p:nvPr/>
        </p:nvSpPr>
        <p:spPr>
          <a:xfrm>
            <a:off x="7734216" y="2913530"/>
            <a:ext cx="853973" cy="280857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365CA83-F6D6-3892-B0E1-49C0EA04C2C1}"/>
              </a:ext>
            </a:extLst>
          </p:cNvPr>
          <p:cNvCxnSpPr>
            <a:cxnSpLocks/>
          </p:cNvCxnSpPr>
          <p:nvPr/>
        </p:nvCxnSpPr>
        <p:spPr>
          <a:xfrm flipH="1">
            <a:off x="8256494" y="1640541"/>
            <a:ext cx="448235" cy="121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4124155-AE3A-3A16-1493-6BEC3181A4E3}"/>
              </a:ext>
            </a:extLst>
          </p:cNvPr>
          <p:cNvSpPr txBox="1"/>
          <p:nvPr/>
        </p:nvSpPr>
        <p:spPr>
          <a:xfrm>
            <a:off x="7734216" y="994210"/>
            <a:ext cx="236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CONFINAMIENTO COVID</a:t>
            </a:r>
          </a:p>
        </p:txBody>
      </p:sp>
    </p:spTree>
    <p:extLst>
      <p:ext uri="{BB962C8B-B14F-4D97-AF65-F5344CB8AC3E}">
        <p14:creationId xmlns:p14="http://schemas.microsoft.com/office/powerpoint/2010/main" val="3995548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Demanda eléctrica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5E075-15CC-AB56-8104-23569C28AF61}"/>
              </a:ext>
            </a:extLst>
          </p:cNvPr>
          <p:cNvSpPr txBox="1">
            <a:spLocks/>
          </p:cNvSpPr>
          <p:nvPr/>
        </p:nvSpPr>
        <p:spPr>
          <a:xfrm>
            <a:off x="5197855" y="1247140"/>
            <a:ext cx="1485816" cy="63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0" dirty="0"/>
              <a:t>Anual</a:t>
            </a:r>
          </a:p>
        </p:txBody>
      </p:sp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65E020F-9F97-2E4B-1196-F7A359B79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2074510"/>
            <a:ext cx="1147572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4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Demanda eléctrica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5E075-15CC-AB56-8104-23569C28AF61}"/>
              </a:ext>
            </a:extLst>
          </p:cNvPr>
          <p:cNvSpPr txBox="1">
            <a:spLocks/>
          </p:cNvSpPr>
          <p:nvPr/>
        </p:nvSpPr>
        <p:spPr>
          <a:xfrm>
            <a:off x="5050775" y="1247140"/>
            <a:ext cx="2090450" cy="63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0" dirty="0"/>
              <a:t>Mensual</a:t>
            </a:r>
          </a:p>
        </p:txBody>
      </p:sp>
      <p:pic>
        <p:nvPicPr>
          <p:cNvPr id="5" name="Imagen 4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23A68E49-50AD-358E-EC30-BEF418D91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1957969"/>
            <a:ext cx="11475720" cy="46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10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Demanda eléctrica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5E075-15CC-AB56-8104-23569C28AF61}"/>
              </a:ext>
            </a:extLst>
          </p:cNvPr>
          <p:cNvSpPr txBox="1">
            <a:spLocks/>
          </p:cNvSpPr>
          <p:nvPr/>
        </p:nvSpPr>
        <p:spPr>
          <a:xfrm>
            <a:off x="5050775" y="1247140"/>
            <a:ext cx="2090450" cy="63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0" dirty="0"/>
              <a:t>Semanal</a:t>
            </a: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F7B532E3-AD4B-9394-964A-4C89D66E8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1957969"/>
            <a:ext cx="11475720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7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Demanda eléctrica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5E075-15CC-AB56-8104-23569C28AF61}"/>
              </a:ext>
            </a:extLst>
          </p:cNvPr>
          <p:cNvSpPr txBox="1">
            <a:spLocks/>
          </p:cNvSpPr>
          <p:nvPr/>
        </p:nvSpPr>
        <p:spPr>
          <a:xfrm>
            <a:off x="5050775" y="1247140"/>
            <a:ext cx="2090450" cy="63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0" dirty="0"/>
              <a:t>Diaria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E216E71-5CB8-339D-720C-CA408B8DD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2088059"/>
            <a:ext cx="1147572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4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Demanda eléctrica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2E1EB42-3115-9673-7C9B-A4F8C2D73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51" y="2905616"/>
            <a:ext cx="7598097" cy="3771737"/>
          </a:xfrm>
          <a:prstGeom prst="rect">
            <a:avLst/>
          </a:prstGeom>
        </p:spPr>
      </p:pic>
      <p:pic>
        <p:nvPicPr>
          <p:cNvPr id="7" name="Imagen 6" descr="Texto, Tabla&#10;&#10;Descripción generada automáticamente con confianza media">
            <a:extLst>
              <a:ext uri="{FF2B5EF4-FFF2-40B4-BE49-F238E27FC236}">
                <a16:creationId xmlns:a16="http://schemas.microsoft.com/office/drawing/2014/main" id="{345298EC-E2FD-77CC-3BCC-AB7F0CD94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63" y="1151093"/>
            <a:ext cx="6461474" cy="156495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58CCCC9-68AC-D3D6-B276-F46430336FF9}"/>
              </a:ext>
            </a:extLst>
          </p:cNvPr>
          <p:cNvSpPr/>
          <p:nvPr/>
        </p:nvSpPr>
        <p:spPr>
          <a:xfrm>
            <a:off x="6221506" y="1479178"/>
            <a:ext cx="708212" cy="2510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3499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40" y="288223"/>
            <a:ext cx="4047014" cy="883629"/>
          </a:xfrm>
        </p:spPr>
        <p:txBody>
          <a:bodyPr>
            <a:normAutofit/>
          </a:bodyPr>
          <a:lstStyle/>
          <a:p>
            <a:r>
              <a:rPr lang="es-ES" sz="4800" dirty="0"/>
              <a:t>Objetivos</a:t>
            </a:r>
          </a:p>
        </p:txBody>
      </p:sp>
      <p:sp>
        <p:nvSpPr>
          <p:cNvPr id="2" name="Rectángulo: esquinas diagonales cortadas 1">
            <a:extLst>
              <a:ext uri="{FF2B5EF4-FFF2-40B4-BE49-F238E27FC236}">
                <a16:creationId xmlns:a16="http://schemas.microsoft.com/office/drawing/2014/main" id="{A405712A-A2CF-4A51-0C84-D612B8827977}"/>
              </a:ext>
            </a:extLst>
          </p:cNvPr>
          <p:cNvSpPr/>
          <p:nvPr/>
        </p:nvSpPr>
        <p:spPr>
          <a:xfrm>
            <a:off x="3014883" y="1752788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1222A7-F449-E9B8-3CB2-E4A6A0A12DE9}"/>
              </a:ext>
            </a:extLst>
          </p:cNvPr>
          <p:cNvSpPr txBox="1">
            <a:spLocks/>
          </p:cNvSpPr>
          <p:nvPr/>
        </p:nvSpPr>
        <p:spPr>
          <a:xfrm>
            <a:off x="3301754" y="1641587"/>
            <a:ext cx="6227728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Modelo ML para predecir la demanda </a:t>
            </a:r>
            <a:endParaRPr lang="es-ES" sz="4800" dirty="0"/>
          </a:p>
        </p:txBody>
      </p:sp>
      <p:sp>
        <p:nvSpPr>
          <p:cNvPr id="4" name="Flecha: doblada hacia arriba 3">
            <a:extLst>
              <a:ext uri="{FF2B5EF4-FFF2-40B4-BE49-F238E27FC236}">
                <a16:creationId xmlns:a16="http://schemas.microsoft.com/office/drawing/2014/main" id="{D371CA3F-EDD9-831C-E00E-A1884F3BEA51}"/>
              </a:ext>
            </a:extLst>
          </p:cNvPr>
          <p:cNvSpPr/>
          <p:nvPr/>
        </p:nvSpPr>
        <p:spPr>
          <a:xfrm rot="5400000">
            <a:off x="3514726" y="2248123"/>
            <a:ext cx="476250" cy="428404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067FA99-8E2C-FE72-0D00-1CC2C45F5468}"/>
              </a:ext>
            </a:extLst>
          </p:cNvPr>
          <p:cNvSpPr txBox="1">
            <a:spLocks/>
          </p:cNvSpPr>
          <p:nvPr/>
        </p:nvSpPr>
        <p:spPr>
          <a:xfrm>
            <a:off x="3967054" y="2298549"/>
            <a:ext cx="5661040" cy="63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b="0" dirty="0"/>
              <a:t>Evitar la </a:t>
            </a:r>
            <a:r>
              <a:rPr lang="es-ES" sz="2000" b="0" dirty="0"/>
              <a:t>sobreproducción excesiva</a:t>
            </a:r>
            <a:r>
              <a:rPr lang="es-ES" sz="1800" b="0" dirty="0"/>
              <a:t> de energía</a:t>
            </a:r>
            <a:endParaRPr lang="es-ES" sz="4000" b="0" dirty="0"/>
          </a:p>
        </p:txBody>
      </p:sp>
      <p:sp>
        <p:nvSpPr>
          <p:cNvPr id="9" name="Flecha: doblada hacia arriba 8">
            <a:extLst>
              <a:ext uri="{FF2B5EF4-FFF2-40B4-BE49-F238E27FC236}">
                <a16:creationId xmlns:a16="http://schemas.microsoft.com/office/drawing/2014/main" id="{452AFDC7-0A8F-5B6B-4522-9DADC5B30A6A}"/>
              </a:ext>
            </a:extLst>
          </p:cNvPr>
          <p:cNvSpPr/>
          <p:nvPr/>
        </p:nvSpPr>
        <p:spPr>
          <a:xfrm rot="5400000">
            <a:off x="3514726" y="2920400"/>
            <a:ext cx="476250" cy="428404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9BBF7B5-D62C-4675-06E3-AD51C90369B3}"/>
              </a:ext>
            </a:extLst>
          </p:cNvPr>
          <p:cNvSpPr txBox="1">
            <a:spLocks/>
          </p:cNvSpPr>
          <p:nvPr/>
        </p:nvSpPr>
        <p:spPr>
          <a:xfrm>
            <a:off x="3967054" y="2934090"/>
            <a:ext cx="7265722" cy="63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0" dirty="0"/>
              <a:t>Asegurar el suministro eléctrico requerido a al red</a:t>
            </a:r>
            <a:endParaRPr lang="es-ES" sz="4000" b="0" dirty="0"/>
          </a:p>
        </p:txBody>
      </p:sp>
      <p:sp>
        <p:nvSpPr>
          <p:cNvPr id="12" name="Rectángulo: esquinas diagonales cortadas 11">
            <a:extLst>
              <a:ext uri="{FF2B5EF4-FFF2-40B4-BE49-F238E27FC236}">
                <a16:creationId xmlns:a16="http://schemas.microsoft.com/office/drawing/2014/main" id="{C1AECE58-17C6-4E76-5066-AF60787B39C1}"/>
              </a:ext>
            </a:extLst>
          </p:cNvPr>
          <p:cNvSpPr/>
          <p:nvPr/>
        </p:nvSpPr>
        <p:spPr>
          <a:xfrm>
            <a:off x="3014883" y="4124775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307F4EFB-B8CA-EF81-F559-F174E9D3AF3C}"/>
              </a:ext>
            </a:extLst>
          </p:cNvPr>
          <p:cNvSpPr txBox="1">
            <a:spLocks/>
          </p:cNvSpPr>
          <p:nvPr/>
        </p:nvSpPr>
        <p:spPr>
          <a:xfrm>
            <a:off x="3301753" y="4013574"/>
            <a:ext cx="4632011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Análisis de la producción</a:t>
            </a:r>
            <a:endParaRPr lang="es-ES" sz="4800" dirty="0"/>
          </a:p>
        </p:txBody>
      </p:sp>
      <p:sp>
        <p:nvSpPr>
          <p:cNvPr id="19" name="Flecha: doblada hacia arriba 18">
            <a:extLst>
              <a:ext uri="{FF2B5EF4-FFF2-40B4-BE49-F238E27FC236}">
                <a16:creationId xmlns:a16="http://schemas.microsoft.com/office/drawing/2014/main" id="{0207FCFF-B7B0-148D-BAC6-EA3832ADA119}"/>
              </a:ext>
            </a:extLst>
          </p:cNvPr>
          <p:cNvSpPr/>
          <p:nvPr/>
        </p:nvSpPr>
        <p:spPr>
          <a:xfrm rot="5400000">
            <a:off x="3514726" y="4620110"/>
            <a:ext cx="476250" cy="428404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5A8D0021-9A64-85FC-3C64-09E0B8B04F1E}"/>
              </a:ext>
            </a:extLst>
          </p:cNvPr>
          <p:cNvSpPr txBox="1">
            <a:spLocks/>
          </p:cNvSpPr>
          <p:nvPr/>
        </p:nvSpPr>
        <p:spPr>
          <a:xfrm>
            <a:off x="3967052" y="4699579"/>
            <a:ext cx="5974805" cy="63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b="0" dirty="0"/>
              <a:t>Comportamiento de las tecnologías de producción</a:t>
            </a:r>
            <a:endParaRPr lang="es-ES" sz="4000" b="0" dirty="0"/>
          </a:p>
        </p:txBody>
      </p:sp>
      <p:sp>
        <p:nvSpPr>
          <p:cNvPr id="23" name="Flecha: doblada hacia arriba 22">
            <a:extLst>
              <a:ext uri="{FF2B5EF4-FFF2-40B4-BE49-F238E27FC236}">
                <a16:creationId xmlns:a16="http://schemas.microsoft.com/office/drawing/2014/main" id="{E2A77A34-4ED8-4FFD-4B3B-8B53C274B99E}"/>
              </a:ext>
            </a:extLst>
          </p:cNvPr>
          <p:cNvSpPr/>
          <p:nvPr/>
        </p:nvSpPr>
        <p:spPr>
          <a:xfrm rot="5400000">
            <a:off x="3514726" y="5259798"/>
            <a:ext cx="476250" cy="428404"/>
          </a:xfrm>
          <a:prstGeom prst="bentUpArrow">
            <a:avLst>
              <a:gd name="adj1" fmla="val 25000"/>
              <a:gd name="adj2" fmla="val 4398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6852FE03-4D55-7B29-78FB-F8851647FB58}"/>
              </a:ext>
            </a:extLst>
          </p:cNvPr>
          <p:cNvSpPr txBox="1">
            <a:spLocks/>
          </p:cNvSpPr>
          <p:nvPr/>
        </p:nvSpPr>
        <p:spPr>
          <a:xfrm>
            <a:off x="3967054" y="5335120"/>
            <a:ext cx="4943864" cy="476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0" dirty="0"/>
              <a:t>Independencia energética</a:t>
            </a:r>
          </a:p>
        </p:txBody>
      </p:sp>
    </p:spTree>
    <p:extLst>
      <p:ext uri="{BB962C8B-B14F-4D97-AF65-F5344CB8AC3E}">
        <p14:creationId xmlns:p14="http://schemas.microsoft.com/office/powerpoint/2010/main" val="1581659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Demanda eléctrica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0D173982-F28D-8C9E-6B81-7F47B6CB5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46" y="1290163"/>
            <a:ext cx="7271703" cy="2611246"/>
          </a:xfrm>
          <a:prstGeom prst="rect">
            <a:avLst/>
          </a:prstGeom>
        </p:spPr>
      </p:pic>
      <p:pic>
        <p:nvPicPr>
          <p:cNvPr id="5" name="Imagen 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8130A7CC-A681-6B27-1CAD-CAB9D915B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46" y="4036297"/>
            <a:ext cx="7271707" cy="267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4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Demanda eléctrica</a:t>
            </a:r>
          </a:p>
        </p:txBody>
      </p:sp>
      <p:pic>
        <p:nvPicPr>
          <p:cNvPr id="4" name="Imagen 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0B3193CF-B4B7-7B1C-19F9-9B7680330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75" y="1171852"/>
            <a:ext cx="7077250" cy="2761349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600C686-F745-1A71-4B14-D915C9432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71" y="4052391"/>
            <a:ext cx="7077254" cy="258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7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Línea futuras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5EF68E-0DDD-ABF1-C3C4-1B5BCB01BFB8}"/>
              </a:ext>
            </a:extLst>
          </p:cNvPr>
          <p:cNvSpPr txBox="1">
            <a:spLocks/>
          </p:cNvSpPr>
          <p:nvPr/>
        </p:nvSpPr>
        <p:spPr>
          <a:xfrm>
            <a:off x="3162988" y="1354826"/>
            <a:ext cx="3583514" cy="883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0" dirty="0"/>
              <a:t>Modelos ML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743DC9E-3DA5-C0D6-4EFE-1F73E69A37FE}"/>
              </a:ext>
            </a:extLst>
          </p:cNvPr>
          <p:cNvSpPr txBox="1">
            <a:spLocks/>
          </p:cNvSpPr>
          <p:nvPr/>
        </p:nvSpPr>
        <p:spPr>
          <a:xfrm>
            <a:off x="4273124" y="2238455"/>
            <a:ext cx="2778178" cy="740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0" dirty="0"/>
              <a:t>Red Neuronal</a:t>
            </a:r>
          </a:p>
          <a:p>
            <a:endParaRPr lang="es-ES" sz="5400" b="0" dirty="0"/>
          </a:p>
        </p:txBody>
      </p:sp>
      <p:sp>
        <p:nvSpPr>
          <p:cNvPr id="9" name="Rectángulo: esquinas diagonales cortadas 8">
            <a:extLst>
              <a:ext uri="{FF2B5EF4-FFF2-40B4-BE49-F238E27FC236}">
                <a16:creationId xmlns:a16="http://schemas.microsoft.com/office/drawing/2014/main" id="{7A290FA9-3230-2C08-0182-67FE63D926AB}"/>
              </a:ext>
            </a:extLst>
          </p:cNvPr>
          <p:cNvSpPr/>
          <p:nvPr/>
        </p:nvSpPr>
        <p:spPr>
          <a:xfrm>
            <a:off x="3887641" y="2380436"/>
            <a:ext cx="293667" cy="22807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6814AA5-E8C6-7ACB-768C-51D8D8FF776D}"/>
              </a:ext>
            </a:extLst>
          </p:cNvPr>
          <p:cNvSpPr txBox="1">
            <a:spLocks/>
          </p:cNvSpPr>
          <p:nvPr/>
        </p:nvSpPr>
        <p:spPr>
          <a:xfrm>
            <a:off x="4273124" y="2978556"/>
            <a:ext cx="2778178" cy="740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0" dirty="0" err="1"/>
              <a:t>Skforecast</a:t>
            </a:r>
            <a:endParaRPr lang="es-ES" sz="3200" b="0" dirty="0"/>
          </a:p>
          <a:p>
            <a:endParaRPr lang="es-ES" sz="5400" b="0" dirty="0"/>
          </a:p>
        </p:txBody>
      </p:sp>
      <p:sp>
        <p:nvSpPr>
          <p:cNvPr id="19" name="Rectángulo: esquinas diagonales cortadas 18">
            <a:extLst>
              <a:ext uri="{FF2B5EF4-FFF2-40B4-BE49-F238E27FC236}">
                <a16:creationId xmlns:a16="http://schemas.microsoft.com/office/drawing/2014/main" id="{2F594E4C-1618-835B-20FF-423EB7CD91E1}"/>
              </a:ext>
            </a:extLst>
          </p:cNvPr>
          <p:cNvSpPr/>
          <p:nvPr/>
        </p:nvSpPr>
        <p:spPr>
          <a:xfrm>
            <a:off x="3887641" y="3120537"/>
            <a:ext cx="293667" cy="22807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E590E703-C43E-7B32-8AD6-4A2D3FEEC8F1}"/>
              </a:ext>
            </a:extLst>
          </p:cNvPr>
          <p:cNvSpPr txBox="1">
            <a:spLocks/>
          </p:cNvSpPr>
          <p:nvPr/>
        </p:nvSpPr>
        <p:spPr>
          <a:xfrm>
            <a:off x="4273124" y="3676757"/>
            <a:ext cx="2778178" cy="740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0" dirty="0" err="1"/>
              <a:t>Fbprophet</a:t>
            </a:r>
            <a:endParaRPr lang="es-ES" sz="3200" b="0" dirty="0"/>
          </a:p>
          <a:p>
            <a:endParaRPr lang="es-ES" sz="5400" b="0" dirty="0"/>
          </a:p>
        </p:txBody>
      </p:sp>
      <p:sp>
        <p:nvSpPr>
          <p:cNvPr id="21" name="Rectángulo: esquinas diagonales cortadas 20">
            <a:extLst>
              <a:ext uri="{FF2B5EF4-FFF2-40B4-BE49-F238E27FC236}">
                <a16:creationId xmlns:a16="http://schemas.microsoft.com/office/drawing/2014/main" id="{C6349A00-1491-5337-108D-2C525E2DCDA4}"/>
              </a:ext>
            </a:extLst>
          </p:cNvPr>
          <p:cNvSpPr/>
          <p:nvPr/>
        </p:nvSpPr>
        <p:spPr>
          <a:xfrm>
            <a:off x="3887641" y="3818738"/>
            <a:ext cx="293667" cy="22807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1B021BC-E16F-8DFD-AE0B-F54A2F1D6CB1}"/>
              </a:ext>
            </a:extLst>
          </p:cNvPr>
          <p:cNvSpPr txBox="1">
            <a:spLocks/>
          </p:cNvSpPr>
          <p:nvPr/>
        </p:nvSpPr>
        <p:spPr>
          <a:xfrm>
            <a:off x="3297458" y="4770379"/>
            <a:ext cx="3963954" cy="883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0" dirty="0"/>
              <a:t>Aplicativo web</a:t>
            </a:r>
          </a:p>
        </p:txBody>
      </p:sp>
    </p:spTree>
    <p:extLst>
      <p:ext uri="{BB962C8B-B14F-4D97-AF65-F5344CB8AC3E}">
        <p14:creationId xmlns:p14="http://schemas.microsoft.com/office/powerpoint/2010/main" val="40893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17F80E4-C1EE-3B4C-2719-06A1DCB12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845" y="1724269"/>
            <a:ext cx="8848310" cy="1078965"/>
          </a:xfrm>
        </p:spPr>
        <p:txBody>
          <a:bodyPr>
            <a:normAutofit/>
          </a:bodyPr>
          <a:lstStyle/>
          <a:p>
            <a:r>
              <a:rPr lang="es-ES" sz="4800" dirty="0"/>
              <a:t>Gracias por vuestra atención</a:t>
            </a:r>
          </a:p>
        </p:txBody>
      </p:sp>
      <p:pic>
        <p:nvPicPr>
          <p:cNvPr id="2" name="Imagen 1" descr="Aplicación&#10;&#10;Descripción generada automáticamente con confianza media">
            <a:extLst>
              <a:ext uri="{FF2B5EF4-FFF2-40B4-BE49-F238E27FC236}">
                <a16:creationId xmlns:a16="http://schemas.microsoft.com/office/drawing/2014/main" id="{068F5BEA-94A3-9C01-CB15-D96DA8124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72" b="89941" l="10000" r="90000">
                        <a14:foregroundMark x1="27778" y1="9172" x2="27778" y2="9172"/>
                        <a14:foregroundMark x1="30889" y1="47337" x2="30889" y2="47337"/>
                        <a14:foregroundMark x1="34444" y1="48521" x2="34444" y2="48521"/>
                        <a14:foregroundMark x1="83556" y1="88166" x2="83556" y2="88166"/>
                        <a14:foregroundMark x1="16667" y1="87870" x2="16667" y2="87870"/>
                        <a14:backgroundMark x1="76667" y1="46154" x2="78444" y2="46746"/>
                        <a14:backgroundMark x1="68667" y1="42012" x2="72667" y2="51183"/>
                        <a14:backgroundMark x1="67556" y1="39349" x2="72000" y2="51479"/>
                        <a14:backgroundMark x1="76667" y1="43787" x2="77333" y2="47929"/>
                        <a14:backgroundMark x1="74000" y1="45266" x2="80222" y2="48225"/>
                        <a14:backgroundMark x1="76222" y1="44675" x2="83333" y2="47041"/>
                        <a14:backgroundMark x1="72444" y1="37870" x2="82667" y2="43195"/>
                        <a14:backgroundMark x1="84000" y1="31361" x2="86000" y2="47633"/>
                        <a14:backgroundMark x1="28222" y1="63314" x2="24444" y2="73669"/>
                        <a14:backgroundMark x1="24444" y1="73669" x2="22444" y2="75740"/>
                        <a14:backgroundMark x1="26889" y1="73964" x2="26667" y2="74556"/>
                        <a14:backgroundMark x1="26667" y1="75148" x2="26667" y2="75148"/>
                        <a14:backgroundMark x1="27111" y1="75444" x2="27111" y2="75444"/>
                        <a14:backgroundMark x1="27111" y1="75444" x2="27111" y2="75444"/>
                        <a14:backgroundMark x1="26667" y1="75444" x2="26667" y2="75444"/>
                        <a14:backgroundMark x1="26222" y1="75444" x2="26222" y2="75444"/>
                        <a14:backgroundMark x1="26222" y1="75444" x2="26222" y2="75444"/>
                        <a14:backgroundMark x1="26667" y1="75740" x2="26667" y2="75740"/>
                        <a14:backgroundMark x1="26667" y1="75740" x2="26667" y2="75740"/>
                        <a14:backgroundMark x1="26667" y1="75740" x2="26667" y2="75740"/>
                        <a14:backgroundMark x1="26667" y1="75740" x2="26667" y2="75740"/>
                        <a14:backgroundMark x1="26667" y1="75740" x2="26667" y2="75740"/>
                        <a14:backgroundMark x1="26889" y1="75740" x2="26889" y2="75740"/>
                        <a14:backgroundMark x1="27111" y1="76036" x2="27111" y2="76036"/>
                        <a14:backgroundMark x1="27111" y1="76036" x2="26667" y2="76036"/>
                        <a14:backgroundMark x1="26667" y1="76036" x2="26667" y2="76036"/>
                        <a14:backgroundMark x1="26222" y1="76036" x2="26222" y2="76036"/>
                        <a14:backgroundMark x1="26444" y1="73077" x2="26444" y2="73077"/>
                        <a14:backgroundMark x1="26444" y1="73077" x2="26444" y2="73077"/>
                        <a14:backgroundMark x1="26222" y1="74260" x2="25556" y2="73964"/>
                        <a14:backgroundMark x1="24222" y1="71598" x2="23111" y2="67751"/>
                        <a14:backgroundMark x1="23556" y1="66864" x2="23556" y2="66864"/>
                        <a14:backgroundMark x1="21333" y1="82544" x2="21333" y2="82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42" y="2803234"/>
            <a:ext cx="5265916" cy="3955289"/>
          </a:xfrm>
          <a:prstGeom prst="rect">
            <a:avLst/>
          </a:prstGeom>
        </p:spPr>
      </p:pic>
      <p:pic>
        <p:nvPicPr>
          <p:cNvPr id="14" name="Imagen 1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0D6B9EC-FA40-4AD6-2431-B5BD08C061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81" t="12037" r="19968" b="11056"/>
          <a:stretch/>
        </p:blipFill>
        <p:spPr>
          <a:xfrm rot="20079017">
            <a:off x="4289668" y="3295246"/>
            <a:ext cx="1201681" cy="10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40" y="288223"/>
            <a:ext cx="4047014" cy="883629"/>
          </a:xfrm>
        </p:spPr>
        <p:txBody>
          <a:bodyPr>
            <a:normAutofit/>
          </a:bodyPr>
          <a:lstStyle/>
          <a:p>
            <a:r>
              <a:rPr lang="es-ES" sz="4800" dirty="0"/>
              <a:t>Road </a:t>
            </a:r>
            <a:r>
              <a:rPr lang="es-ES" sz="4800" dirty="0" err="1"/>
              <a:t>map</a:t>
            </a:r>
            <a:endParaRPr lang="es-ES" sz="48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57C3D15-21FA-4093-DEA4-510498D450A2}"/>
              </a:ext>
            </a:extLst>
          </p:cNvPr>
          <p:cNvSpPr txBox="1">
            <a:spLocks/>
          </p:cNvSpPr>
          <p:nvPr/>
        </p:nvSpPr>
        <p:spPr>
          <a:xfrm>
            <a:off x="7055224" y="3469758"/>
            <a:ext cx="2083568" cy="7523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dirty="0"/>
              <a:t>Producción eléctrica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2F5ABFC-75A8-CC3B-D42E-7549AA34C005}"/>
              </a:ext>
            </a:extLst>
          </p:cNvPr>
          <p:cNvSpPr txBox="1">
            <a:spLocks/>
          </p:cNvSpPr>
          <p:nvPr/>
        </p:nvSpPr>
        <p:spPr>
          <a:xfrm>
            <a:off x="3160141" y="3514373"/>
            <a:ext cx="2083568" cy="7523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dirty="0"/>
              <a:t>Demanda eléctrica</a:t>
            </a:r>
          </a:p>
        </p:txBody>
      </p:sp>
      <p:sp>
        <p:nvSpPr>
          <p:cNvPr id="17" name="Flecha: hacia arriba 16">
            <a:extLst>
              <a:ext uri="{FF2B5EF4-FFF2-40B4-BE49-F238E27FC236}">
                <a16:creationId xmlns:a16="http://schemas.microsoft.com/office/drawing/2014/main" id="{287182F3-9EF8-F06E-4267-BB03992F4D64}"/>
              </a:ext>
            </a:extLst>
          </p:cNvPr>
          <p:cNvSpPr/>
          <p:nvPr/>
        </p:nvSpPr>
        <p:spPr>
          <a:xfrm>
            <a:off x="5885330" y="2644588"/>
            <a:ext cx="421343" cy="12924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izquierda y derecha 15">
            <a:extLst>
              <a:ext uri="{FF2B5EF4-FFF2-40B4-BE49-F238E27FC236}">
                <a16:creationId xmlns:a16="http://schemas.microsoft.com/office/drawing/2014/main" id="{D7BAAD18-B3B0-8597-2082-AC25FACDD34F}"/>
              </a:ext>
            </a:extLst>
          </p:cNvPr>
          <p:cNvSpPr/>
          <p:nvPr/>
        </p:nvSpPr>
        <p:spPr>
          <a:xfrm>
            <a:off x="5136779" y="3677911"/>
            <a:ext cx="1918447" cy="3448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3D97ADFE-9E88-E7E6-FF53-78A61A6FF9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3" b="17485"/>
          <a:stretch/>
        </p:blipFill>
        <p:spPr>
          <a:xfrm>
            <a:off x="4785194" y="2041206"/>
            <a:ext cx="2621613" cy="861616"/>
          </a:xfrm>
          <a:prstGeom prst="rect">
            <a:avLst/>
          </a:prstGeom>
        </p:spPr>
      </p:pic>
      <p:sp>
        <p:nvSpPr>
          <p:cNvPr id="18" name="Rectángulo: esquinas diagonales cortadas 17">
            <a:extLst>
              <a:ext uri="{FF2B5EF4-FFF2-40B4-BE49-F238E27FC236}">
                <a16:creationId xmlns:a16="http://schemas.microsoft.com/office/drawing/2014/main" id="{850802EA-A2DD-3E9E-54A8-EDFF8CB177CE}"/>
              </a:ext>
            </a:extLst>
          </p:cNvPr>
          <p:cNvSpPr/>
          <p:nvPr/>
        </p:nvSpPr>
        <p:spPr>
          <a:xfrm>
            <a:off x="3452098" y="4572678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B03F91C-3416-1895-3191-7DAD4712F6FB}"/>
              </a:ext>
            </a:extLst>
          </p:cNvPr>
          <p:cNvSpPr txBox="1">
            <a:spLocks/>
          </p:cNvSpPr>
          <p:nvPr/>
        </p:nvSpPr>
        <p:spPr>
          <a:xfrm>
            <a:off x="3738969" y="4461477"/>
            <a:ext cx="2795619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Península ibérica</a:t>
            </a:r>
            <a:endParaRPr lang="es-ES" sz="4800" b="0" dirty="0"/>
          </a:p>
        </p:txBody>
      </p:sp>
      <p:sp>
        <p:nvSpPr>
          <p:cNvPr id="20" name="Rectángulo: esquinas diagonales cortadas 19">
            <a:extLst>
              <a:ext uri="{FF2B5EF4-FFF2-40B4-BE49-F238E27FC236}">
                <a16:creationId xmlns:a16="http://schemas.microsoft.com/office/drawing/2014/main" id="{9EE3810F-4BC4-447F-FFEE-0014697767A6}"/>
              </a:ext>
            </a:extLst>
          </p:cNvPr>
          <p:cNvSpPr/>
          <p:nvPr/>
        </p:nvSpPr>
        <p:spPr>
          <a:xfrm>
            <a:off x="3452098" y="5118555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6C69FCD-6D70-2724-DBFB-54D8DBF8FA18}"/>
              </a:ext>
            </a:extLst>
          </p:cNvPr>
          <p:cNvSpPr txBox="1">
            <a:spLocks/>
          </p:cNvSpPr>
          <p:nvPr/>
        </p:nvSpPr>
        <p:spPr>
          <a:xfrm>
            <a:off x="3738969" y="5016027"/>
            <a:ext cx="3113864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Información por hora</a:t>
            </a:r>
          </a:p>
        </p:txBody>
      </p:sp>
      <p:sp>
        <p:nvSpPr>
          <p:cNvPr id="22" name="Rectángulo: esquinas diagonales cortadas 21">
            <a:extLst>
              <a:ext uri="{FF2B5EF4-FFF2-40B4-BE49-F238E27FC236}">
                <a16:creationId xmlns:a16="http://schemas.microsoft.com/office/drawing/2014/main" id="{623C2FDC-C58A-7E2A-278F-4375B4587CFF}"/>
              </a:ext>
            </a:extLst>
          </p:cNvPr>
          <p:cNvSpPr/>
          <p:nvPr/>
        </p:nvSpPr>
        <p:spPr>
          <a:xfrm>
            <a:off x="7598960" y="4549045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E9653420-DD40-A27D-EC50-5E5002E1C637}"/>
              </a:ext>
            </a:extLst>
          </p:cNvPr>
          <p:cNvSpPr txBox="1">
            <a:spLocks/>
          </p:cNvSpPr>
          <p:nvPr/>
        </p:nvSpPr>
        <p:spPr>
          <a:xfrm>
            <a:off x="7885831" y="4437844"/>
            <a:ext cx="2795619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Nacional</a:t>
            </a:r>
          </a:p>
        </p:txBody>
      </p:sp>
      <p:sp>
        <p:nvSpPr>
          <p:cNvPr id="24" name="Rectángulo: esquinas diagonales cortadas 23">
            <a:extLst>
              <a:ext uri="{FF2B5EF4-FFF2-40B4-BE49-F238E27FC236}">
                <a16:creationId xmlns:a16="http://schemas.microsoft.com/office/drawing/2014/main" id="{54D88A8B-419B-14A3-79A7-BD98EF791842}"/>
              </a:ext>
            </a:extLst>
          </p:cNvPr>
          <p:cNvSpPr/>
          <p:nvPr/>
        </p:nvSpPr>
        <p:spPr>
          <a:xfrm>
            <a:off x="7598960" y="5094922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172D132-F747-76E8-1C2E-9941CA431873}"/>
              </a:ext>
            </a:extLst>
          </p:cNvPr>
          <p:cNvSpPr txBox="1">
            <a:spLocks/>
          </p:cNvSpPr>
          <p:nvPr/>
        </p:nvSpPr>
        <p:spPr>
          <a:xfrm>
            <a:off x="7885831" y="4983721"/>
            <a:ext cx="3113864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Información por día</a:t>
            </a:r>
          </a:p>
        </p:txBody>
      </p:sp>
      <p:sp>
        <p:nvSpPr>
          <p:cNvPr id="26" name="Rectángulo: esquinas diagonales cortadas 25">
            <a:extLst>
              <a:ext uri="{FF2B5EF4-FFF2-40B4-BE49-F238E27FC236}">
                <a16:creationId xmlns:a16="http://schemas.microsoft.com/office/drawing/2014/main" id="{F543E6E5-F87E-1719-C6E0-F4E0AC386602}"/>
              </a:ext>
            </a:extLst>
          </p:cNvPr>
          <p:cNvSpPr/>
          <p:nvPr/>
        </p:nvSpPr>
        <p:spPr>
          <a:xfrm>
            <a:off x="5217800" y="1678718"/>
            <a:ext cx="1756400" cy="27696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2015 - 2022</a:t>
            </a:r>
          </a:p>
        </p:txBody>
      </p:sp>
    </p:spTree>
    <p:extLst>
      <p:ext uri="{BB962C8B-B14F-4D97-AF65-F5344CB8AC3E}">
        <p14:creationId xmlns:p14="http://schemas.microsoft.com/office/powerpoint/2010/main" val="240296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6496119" cy="883629"/>
          </a:xfrm>
        </p:spPr>
        <p:txBody>
          <a:bodyPr>
            <a:normAutofit/>
          </a:bodyPr>
          <a:lstStyle/>
          <a:p>
            <a:r>
              <a:rPr lang="es-ES" sz="4800" dirty="0"/>
              <a:t>Producción eléctrica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1D61BC5-B4BF-72BA-9B94-4CEA1DA8D86B}"/>
              </a:ext>
            </a:extLst>
          </p:cNvPr>
          <p:cNvSpPr txBox="1">
            <a:spLocks/>
          </p:cNvSpPr>
          <p:nvPr/>
        </p:nvSpPr>
        <p:spPr>
          <a:xfrm>
            <a:off x="2747764" y="1381469"/>
            <a:ext cx="4773624" cy="7523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dirty="0"/>
              <a:t>Tecnologías de producción</a:t>
            </a:r>
          </a:p>
        </p:txBody>
      </p:sp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019E0D27-7FF2-140C-7193-F1685939DC96}"/>
              </a:ext>
            </a:extLst>
          </p:cNvPr>
          <p:cNvSpPr/>
          <p:nvPr/>
        </p:nvSpPr>
        <p:spPr>
          <a:xfrm>
            <a:off x="3793439" y="2181731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7EB58F6-79E9-4C32-30D5-E0B163E20080}"/>
              </a:ext>
            </a:extLst>
          </p:cNvPr>
          <p:cNvSpPr txBox="1">
            <a:spLocks/>
          </p:cNvSpPr>
          <p:nvPr/>
        </p:nvSpPr>
        <p:spPr>
          <a:xfrm>
            <a:off x="4080310" y="2070530"/>
            <a:ext cx="2795619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Hidráulica</a:t>
            </a:r>
            <a:endParaRPr lang="es-ES" sz="4800" b="0" dirty="0"/>
          </a:p>
        </p:txBody>
      </p:sp>
      <p:sp>
        <p:nvSpPr>
          <p:cNvPr id="14" name="Rectángulo: esquinas diagonales cortadas 13">
            <a:extLst>
              <a:ext uri="{FF2B5EF4-FFF2-40B4-BE49-F238E27FC236}">
                <a16:creationId xmlns:a16="http://schemas.microsoft.com/office/drawing/2014/main" id="{C254390B-E911-49E7-2EE5-3D4A274D8A6C}"/>
              </a:ext>
            </a:extLst>
          </p:cNvPr>
          <p:cNvSpPr/>
          <p:nvPr/>
        </p:nvSpPr>
        <p:spPr>
          <a:xfrm>
            <a:off x="3793439" y="2727608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C35C28-4E1D-6F28-70C3-8EBA286C19CA}"/>
              </a:ext>
            </a:extLst>
          </p:cNvPr>
          <p:cNvSpPr txBox="1">
            <a:spLocks/>
          </p:cNvSpPr>
          <p:nvPr/>
        </p:nvSpPr>
        <p:spPr>
          <a:xfrm>
            <a:off x="4080310" y="2625080"/>
            <a:ext cx="3113864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Turbina</a:t>
            </a:r>
            <a:r>
              <a:rPr lang="es-ES" sz="2400" dirty="0"/>
              <a:t> </a:t>
            </a:r>
            <a:r>
              <a:rPr lang="es-ES" sz="2400" b="0" dirty="0"/>
              <a:t>bombeo</a:t>
            </a:r>
          </a:p>
        </p:txBody>
      </p:sp>
      <p:sp>
        <p:nvSpPr>
          <p:cNvPr id="26" name="Rectángulo: esquinas diagonales cortadas 25">
            <a:extLst>
              <a:ext uri="{FF2B5EF4-FFF2-40B4-BE49-F238E27FC236}">
                <a16:creationId xmlns:a16="http://schemas.microsoft.com/office/drawing/2014/main" id="{621BF4A5-567D-9027-3B5F-8D844F032AB0}"/>
              </a:ext>
            </a:extLst>
          </p:cNvPr>
          <p:cNvSpPr/>
          <p:nvPr/>
        </p:nvSpPr>
        <p:spPr>
          <a:xfrm>
            <a:off x="3793439" y="3275037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059F5731-8FC3-B842-0A2B-55C9484DEAC3}"/>
              </a:ext>
            </a:extLst>
          </p:cNvPr>
          <p:cNvSpPr txBox="1">
            <a:spLocks/>
          </p:cNvSpPr>
          <p:nvPr/>
        </p:nvSpPr>
        <p:spPr>
          <a:xfrm>
            <a:off x="4080310" y="3163836"/>
            <a:ext cx="2795619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Nuclear</a:t>
            </a:r>
            <a:endParaRPr lang="es-ES" sz="4800" b="0" dirty="0"/>
          </a:p>
        </p:txBody>
      </p:sp>
      <p:sp>
        <p:nvSpPr>
          <p:cNvPr id="28" name="Rectángulo: esquinas diagonales cortadas 27">
            <a:extLst>
              <a:ext uri="{FF2B5EF4-FFF2-40B4-BE49-F238E27FC236}">
                <a16:creationId xmlns:a16="http://schemas.microsoft.com/office/drawing/2014/main" id="{8C1E3000-963E-0BF2-F0B1-111793AFD7F5}"/>
              </a:ext>
            </a:extLst>
          </p:cNvPr>
          <p:cNvSpPr/>
          <p:nvPr/>
        </p:nvSpPr>
        <p:spPr>
          <a:xfrm>
            <a:off x="3793439" y="3820914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7E3E4A6B-B89B-4D66-C0C9-C7790B042786}"/>
              </a:ext>
            </a:extLst>
          </p:cNvPr>
          <p:cNvSpPr txBox="1">
            <a:spLocks/>
          </p:cNvSpPr>
          <p:nvPr/>
        </p:nvSpPr>
        <p:spPr>
          <a:xfrm>
            <a:off x="4080310" y="3718386"/>
            <a:ext cx="3113864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Carbón</a:t>
            </a:r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0FBB2773-F5A3-BA3B-2892-0B8EB0336F16}"/>
              </a:ext>
            </a:extLst>
          </p:cNvPr>
          <p:cNvSpPr/>
          <p:nvPr/>
        </p:nvSpPr>
        <p:spPr>
          <a:xfrm>
            <a:off x="3793439" y="4393354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39D16401-B36D-5C19-799A-674E7170CD0F}"/>
              </a:ext>
            </a:extLst>
          </p:cNvPr>
          <p:cNvSpPr txBox="1">
            <a:spLocks/>
          </p:cNvSpPr>
          <p:nvPr/>
        </p:nvSpPr>
        <p:spPr>
          <a:xfrm>
            <a:off x="4080310" y="4282153"/>
            <a:ext cx="2795619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Motores</a:t>
            </a:r>
            <a:r>
              <a:rPr lang="es-ES" sz="2400" dirty="0"/>
              <a:t> </a:t>
            </a:r>
            <a:r>
              <a:rPr lang="es-ES" sz="2400" b="0" dirty="0"/>
              <a:t>diésel</a:t>
            </a:r>
            <a:endParaRPr lang="es-ES" sz="4800" b="0" dirty="0"/>
          </a:p>
        </p:txBody>
      </p:sp>
      <p:sp>
        <p:nvSpPr>
          <p:cNvPr id="32" name="Rectángulo: esquinas diagonales cortadas 31">
            <a:extLst>
              <a:ext uri="{FF2B5EF4-FFF2-40B4-BE49-F238E27FC236}">
                <a16:creationId xmlns:a16="http://schemas.microsoft.com/office/drawing/2014/main" id="{643641BA-E8AF-D4A9-CAAB-AD40B27B36C0}"/>
              </a:ext>
            </a:extLst>
          </p:cNvPr>
          <p:cNvSpPr/>
          <p:nvPr/>
        </p:nvSpPr>
        <p:spPr>
          <a:xfrm>
            <a:off x="3793439" y="4939231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2048E33C-3458-DEFD-6C77-B975A7D62D7B}"/>
              </a:ext>
            </a:extLst>
          </p:cNvPr>
          <p:cNvSpPr txBox="1">
            <a:spLocks/>
          </p:cNvSpPr>
          <p:nvPr/>
        </p:nvSpPr>
        <p:spPr>
          <a:xfrm>
            <a:off x="4080310" y="4836703"/>
            <a:ext cx="3113864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Turbina</a:t>
            </a:r>
            <a:r>
              <a:rPr lang="es-ES" sz="2400" dirty="0"/>
              <a:t> </a:t>
            </a:r>
            <a:r>
              <a:rPr lang="es-ES" sz="2400" b="0" dirty="0"/>
              <a:t>de</a:t>
            </a:r>
            <a:r>
              <a:rPr lang="es-ES" sz="2400" dirty="0"/>
              <a:t> </a:t>
            </a:r>
            <a:r>
              <a:rPr lang="es-ES" sz="2400" b="0" dirty="0"/>
              <a:t>gas</a:t>
            </a:r>
          </a:p>
        </p:txBody>
      </p:sp>
      <p:sp>
        <p:nvSpPr>
          <p:cNvPr id="34" name="Rectángulo: esquinas diagonales cortadas 33">
            <a:extLst>
              <a:ext uri="{FF2B5EF4-FFF2-40B4-BE49-F238E27FC236}">
                <a16:creationId xmlns:a16="http://schemas.microsoft.com/office/drawing/2014/main" id="{565CE787-6383-FDC0-CF63-43BE16FF183A}"/>
              </a:ext>
            </a:extLst>
          </p:cNvPr>
          <p:cNvSpPr/>
          <p:nvPr/>
        </p:nvSpPr>
        <p:spPr>
          <a:xfrm>
            <a:off x="3793439" y="5486660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54BE5CAB-8210-834B-8D2B-57E304259751}"/>
              </a:ext>
            </a:extLst>
          </p:cNvPr>
          <p:cNvSpPr txBox="1">
            <a:spLocks/>
          </p:cNvSpPr>
          <p:nvPr/>
        </p:nvSpPr>
        <p:spPr>
          <a:xfrm>
            <a:off x="4080310" y="5375459"/>
            <a:ext cx="2795619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Turbina</a:t>
            </a:r>
            <a:r>
              <a:rPr lang="es-ES" sz="2400" dirty="0"/>
              <a:t> </a:t>
            </a:r>
            <a:r>
              <a:rPr lang="es-ES" sz="2400" b="0" dirty="0"/>
              <a:t>de</a:t>
            </a:r>
            <a:r>
              <a:rPr lang="es-ES" sz="2400" dirty="0"/>
              <a:t> </a:t>
            </a:r>
            <a:r>
              <a:rPr lang="es-ES" sz="2400" b="0" dirty="0"/>
              <a:t>vapor</a:t>
            </a:r>
            <a:endParaRPr lang="es-ES" sz="4800" b="0" dirty="0"/>
          </a:p>
        </p:txBody>
      </p:sp>
      <p:sp>
        <p:nvSpPr>
          <p:cNvPr id="36" name="Rectángulo: esquinas diagonales cortadas 35">
            <a:extLst>
              <a:ext uri="{FF2B5EF4-FFF2-40B4-BE49-F238E27FC236}">
                <a16:creationId xmlns:a16="http://schemas.microsoft.com/office/drawing/2014/main" id="{887890D7-8919-E5DA-33D0-5CD7A9D72921}"/>
              </a:ext>
            </a:extLst>
          </p:cNvPr>
          <p:cNvSpPr/>
          <p:nvPr/>
        </p:nvSpPr>
        <p:spPr>
          <a:xfrm>
            <a:off x="3793439" y="6032537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6DBDC738-B496-D1F3-6CFB-E768E05FFA9B}"/>
              </a:ext>
            </a:extLst>
          </p:cNvPr>
          <p:cNvSpPr txBox="1">
            <a:spLocks/>
          </p:cNvSpPr>
          <p:nvPr/>
        </p:nvSpPr>
        <p:spPr>
          <a:xfrm>
            <a:off x="4080310" y="5930009"/>
            <a:ext cx="3113864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Ciclo combinado</a:t>
            </a:r>
          </a:p>
        </p:txBody>
      </p:sp>
      <p:sp>
        <p:nvSpPr>
          <p:cNvPr id="38" name="Rectángulo: esquinas diagonales cortadas 37">
            <a:extLst>
              <a:ext uri="{FF2B5EF4-FFF2-40B4-BE49-F238E27FC236}">
                <a16:creationId xmlns:a16="http://schemas.microsoft.com/office/drawing/2014/main" id="{D845938C-848F-06D2-4117-74F79DB446D6}"/>
              </a:ext>
            </a:extLst>
          </p:cNvPr>
          <p:cNvSpPr/>
          <p:nvPr/>
        </p:nvSpPr>
        <p:spPr>
          <a:xfrm>
            <a:off x="7169253" y="2181731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4C803AA1-3A1C-BA52-8252-071A76D7BA9C}"/>
              </a:ext>
            </a:extLst>
          </p:cNvPr>
          <p:cNvSpPr txBox="1">
            <a:spLocks/>
          </p:cNvSpPr>
          <p:nvPr/>
        </p:nvSpPr>
        <p:spPr>
          <a:xfrm>
            <a:off x="7456124" y="2070530"/>
            <a:ext cx="2795619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Hidroeólica</a:t>
            </a:r>
            <a:endParaRPr lang="es-ES" sz="4800" b="0" dirty="0"/>
          </a:p>
        </p:txBody>
      </p:sp>
      <p:sp>
        <p:nvSpPr>
          <p:cNvPr id="40" name="Rectángulo: esquinas diagonales cortadas 39">
            <a:extLst>
              <a:ext uri="{FF2B5EF4-FFF2-40B4-BE49-F238E27FC236}">
                <a16:creationId xmlns:a16="http://schemas.microsoft.com/office/drawing/2014/main" id="{FB7B27BA-0D5C-1B52-7362-7A5ECD03D684}"/>
              </a:ext>
            </a:extLst>
          </p:cNvPr>
          <p:cNvSpPr/>
          <p:nvPr/>
        </p:nvSpPr>
        <p:spPr>
          <a:xfrm>
            <a:off x="7169253" y="2727608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BAA36B64-B25D-036F-7ED4-D2AF7935DA4B}"/>
              </a:ext>
            </a:extLst>
          </p:cNvPr>
          <p:cNvSpPr txBox="1">
            <a:spLocks/>
          </p:cNvSpPr>
          <p:nvPr/>
        </p:nvSpPr>
        <p:spPr>
          <a:xfrm>
            <a:off x="7456124" y="2625080"/>
            <a:ext cx="3113864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Eólica</a:t>
            </a:r>
          </a:p>
        </p:txBody>
      </p:sp>
      <p:sp>
        <p:nvSpPr>
          <p:cNvPr id="42" name="Rectángulo: esquinas diagonales cortadas 41">
            <a:extLst>
              <a:ext uri="{FF2B5EF4-FFF2-40B4-BE49-F238E27FC236}">
                <a16:creationId xmlns:a16="http://schemas.microsoft.com/office/drawing/2014/main" id="{9DEEEB84-D194-3DFA-8C0E-18E404FDAC97}"/>
              </a:ext>
            </a:extLst>
          </p:cNvPr>
          <p:cNvSpPr/>
          <p:nvPr/>
        </p:nvSpPr>
        <p:spPr>
          <a:xfrm>
            <a:off x="7169253" y="3275037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59EE54EB-EF05-A28E-E750-AAB347FBCA02}"/>
              </a:ext>
            </a:extLst>
          </p:cNvPr>
          <p:cNvSpPr txBox="1">
            <a:spLocks/>
          </p:cNvSpPr>
          <p:nvPr/>
        </p:nvSpPr>
        <p:spPr>
          <a:xfrm>
            <a:off x="7456124" y="3163836"/>
            <a:ext cx="2795619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Solar fotovoltaica</a:t>
            </a:r>
            <a:endParaRPr lang="es-ES" sz="4800" b="0" dirty="0"/>
          </a:p>
        </p:txBody>
      </p:sp>
      <p:sp>
        <p:nvSpPr>
          <p:cNvPr id="44" name="Rectángulo: esquinas diagonales cortadas 43">
            <a:extLst>
              <a:ext uri="{FF2B5EF4-FFF2-40B4-BE49-F238E27FC236}">
                <a16:creationId xmlns:a16="http://schemas.microsoft.com/office/drawing/2014/main" id="{751ADE8C-E133-4E50-3C00-266FDECEEFAE}"/>
              </a:ext>
            </a:extLst>
          </p:cNvPr>
          <p:cNvSpPr/>
          <p:nvPr/>
        </p:nvSpPr>
        <p:spPr>
          <a:xfrm>
            <a:off x="7169253" y="3820914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CEECD10E-2C7D-9B57-9DBA-38CA7E8B7076}"/>
              </a:ext>
            </a:extLst>
          </p:cNvPr>
          <p:cNvSpPr txBox="1">
            <a:spLocks/>
          </p:cNvSpPr>
          <p:nvPr/>
        </p:nvSpPr>
        <p:spPr>
          <a:xfrm>
            <a:off x="7456124" y="3718386"/>
            <a:ext cx="3113864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Solar térmica</a:t>
            </a:r>
          </a:p>
        </p:txBody>
      </p:sp>
      <p:sp>
        <p:nvSpPr>
          <p:cNvPr id="46" name="Rectángulo: esquinas diagonales cortadas 45">
            <a:extLst>
              <a:ext uri="{FF2B5EF4-FFF2-40B4-BE49-F238E27FC236}">
                <a16:creationId xmlns:a16="http://schemas.microsoft.com/office/drawing/2014/main" id="{0B56A0A3-A980-6E13-3000-A8E2EC05E4DF}"/>
              </a:ext>
            </a:extLst>
          </p:cNvPr>
          <p:cNvSpPr/>
          <p:nvPr/>
        </p:nvSpPr>
        <p:spPr>
          <a:xfrm>
            <a:off x="7169253" y="4393354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7A588A27-0937-18BA-1CA6-59C61CAB1801}"/>
              </a:ext>
            </a:extLst>
          </p:cNvPr>
          <p:cNvSpPr txBox="1">
            <a:spLocks/>
          </p:cNvSpPr>
          <p:nvPr/>
        </p:nvSpPr>
        <p:spPr>
          <a:xfrm>
            <a:off x="7456124" y="4282153"/>
            <a:ext cx="2795619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Otras renovables</a:t>
            </a:r>
            <a:endParaRPr lang="es-ES" sz="4800" b="0" dirty="0"/>
          </a:p>
        </p:txBody>
      </p:sp>
      <p:sp>
        <p:nvSpPr>
          <p:cNvPr id="48" name="Rectángulo: esquinas diagonales cortadas 47">
            <a:extLst>
              <a:ext uri="{FF2B5EF4-FFF2-40B4-BE49-F238E27FC236}">
                <a16:creationId xmlns:a16="http://schemas.microsoft.com/office/drawing/2014/main" id="{01D41F23-5766-A068-A49E-3FC6BEFF272D}"/>
              </a:ext>
            </a:extLst>
          </p:cNvPr>
          <p:cNvSpPr/>
          <p:nvPr/>
        </p:nvSpPr>
        <p:spPr>
          <a:xfrm>
            <a:off x="7169253" y="4939231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75CED661-C48C-205B-B85A-49507C16EE9F}"/>
              </a:ext>
            </a:extLst>
          </p:cNvPr>
          <p:cNvSpPr txBox="1">
            <a:spLocks/>
          </p:cNvSpPr>
          <p:nvPr/>
        </p:nvSpPr>
        <p:spPr>
          <a:xfrm>
            <a:off x="7456124" y="4836703"/>
            <a:ext cx="3113864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Cogeneración</a:t>
            </a:r>
          </a:p>
        </p:txBody>
      </p:sp>
      <p:sp>
        <p:nvSpPr>
          <p:cNvPr id="50" name="Rectángulo: esquinas diagonales cortadas 49">
            <a:extLst>
              <a:ext uri="{FF2B5EF4-FFF2-40B4-BE49-F238E27FC236}">
                <a16:creationId xmlns:a16="http://schemas.microsoft.com/office/drawing/2014/main" id="{99C0AB97-50B0-B1AF-C7C3-9A21703107EB}"/>
              </a:ext>
            </a:extLst>
          </p:cNvPr>
          <p:cNvSpPr/>
          <p:nvPr/>
        </p:nvSpPr>
        <p:spPr>
          <a:xfrm>
            <a:off x="7169253" y="5486660"/>
            <a:ext cx="286871" cy="2061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DC556690-724A-13CD-A8BE-B6B42CC6842D}"/>
              </a:ext>
            </a:extLst>
          </p:cNvPr>
          <p:cNvSpPr txBox="1">
            <a:spLocks/>
          </p:cNvSpPr>
          <p:nvPr/>
        </p:nvSpPr>
        <p:spPr>
          <a:xfrm>
            <a:off x="7456124" y="5375459"/>
            <a:ext cx="3543570" cy="5458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0" dirty="0"/>
              <a:t>Residuos no renovables</a:t>
            </a:r>
            <a:endParaRPr lang="es-ES" sz="4800" b="0" dirty="0"/>
          </a:p>
        </p:txBody>
      </p:sp>
    </p:spTree>
    <p:extLst>
      <p:ext uri="{BB962C8B-B14F-4D97-AF65-F5344CB8AC3E}">
        <p14:creationId xmlns:p14="http://schemas.microsoft.com/office/powerpoint/2010/main" val="119453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6496119" cy="883629"/>
          </a:xfrm>
        </p:spPr>
        <p:txBody>
          <a:bodyPr>
            <a:normAutofit/>
          </a:bodyPr>
          <a:lstStyle/>
          <a:p>
            <a:r>
              <a:rPr lang="es-ES" sz="4800" dirty="0"/>
              <a:t>Energías renovables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6CC7A5E-1344-9D0A-C031-284634311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7" y="1700345"/>
            <a:ext cx="11895154" cy="43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3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6496119" cy="883629"/>
          </a:xfrm>
        </p:spPr>
        <p:txBody>
          <a:bodyPr>
            <a:normAutofit/>
          </a:bodyPr>
          <a:lstStyle/>
          <a:p>
            <a:r>
              <a:rPr lang="es-ES" sz="4800" dirty="0"/>
              <a:t>Energías renovables</a:t>
            </a:r>
          </a:p>
        </p:txBody>
      </p:sp>
      <p:pic>
        <p:nvPicPr>
          <p:cNvPr id="3" name="Imagen 2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5BC79F4E-C34E-A5C5-53F4-D21E7709A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1757083"/>
            <a:ext cx="11936116" cy="43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36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Energías no renovables</a:t>
            </a: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FD9602F9-85A7-E38A-64FE-52CD8660C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1" y="1766041"/>
            <a:ext cx="11893117" cy="42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8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Análisis tecnologías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16C98540-09E9-5DB7-E8FC-04402AA67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14" y="1435503"/>
            <a:ext cx="10218062" cy="2499963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E50CED50-891D-56FD-E7A1-BE97F5F61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13" y="4008412"/>
            <a:ext cx="10218061" cy="24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1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D672024-0D7C-FA7E-AD53-B521D1620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436" l="1848" r="98261">
                        <a14:foregroundMark x1="57065" y1="37067" x2="56957" y2="43381"/>
                        <a14:foregroundMark x1="51522" y1="16599" x2="29130" y2="26375"/>
                        <a14:foregroundMark x1="29130" y1="26375" x2="14130" y2="42566"/>
                        <a14:foregroundMark x1="14130" y1="42566" x2="14239" y2="42668"/>
                        <a14:foregroundMark x1="53913" y1="12831" x2="17391" y2="45519"/>
                        <a14:foregroundMark x1="17391" y1="45519" x2="20761" y2="65988"/>
                        <a14:foregroundMark x1="20761" y1="65988" x2="44457" y2="80346"/>
                        <a14:foregroundMark x1="44457" y1="80346" x2="68804" y2="82077"/>
                        <a14:foregroundMark x1="68804" y1="82077" x2="94674" y2="63951"/>
                        <a14:foregroundMark x1="94674" y1="63951" x2="89130" y2="39817"/>
                        <a14:foregroundMark x1="89130" y1="39817" x2="78587" y2="29328"/>
                        <a14:foregroundMark x1="78587" y1="29328" x2="35109" y2="22811"/>
                        <a14:foregroundMark x1="74457" y1="34725" x2="36522" y2="40733"/>
                        <a14:foregroundMark x1="36522" y1="40733" x2="25109" y2="37780"/>
                        <a14:foregroundMark x1="25109" y1="37780" x2="53696" y2="42872"/>
                        <a14:foregroundMark x1="53696" y1="42872" x2="46304" y2="60794"/>
                        <a14:foregroundMark x1="46304" y1="60794" x2="34891" y2="63136"/>
                        <a14:foregroundMark x1="34891" y1="63136" x2="60761" y2="60387"/>
                        <a14:foregroundMark x1="60761" y1="60387" x2="41848" y2="55703"/>
                        <a14:foregroundMark x1="86522" y1="50305" x2="58370" y2="71690"/>
                        <a14:foregroundMark x1="75652" y1="56008" x2="54239" y2="66497"/>
                        <a14:foregroundMark x1="64130" y1="53360" x2="77500" y2="64868"/>
                        <a14:foregroundMark x1="74783" y1="61507" x2="71087" y2="74338"/>
                        <a14:foregroundMark x1="69239" y1="61507" x2="61522" y2="76375"/>
                        <a14:foregroundMark x1="64022" y1="53971" x2="57065" y2="61711"/>
                        <a14:foregroundMark x1="58152" y1="53870" x2="57500" y2="59980"/>
                        <a14:foregroundMark x1="57283" y1="49084" x2="54457" y2="55601"/>
                        <a14:foregroundMark x1="54457" y1="55601" x2="55000" y2="40428"/>
                        <a14:foregroundMark x1="55000" y1="40428" x2="44457" y2="37780"/>
                        <a14:foregroundMark x1="44457" y1="37780" x2="49348" y2="31670"/>
                        <a14:foregroundMark x1="37174" y1="54786" x2="24674" y2="65479"/>
                        <a14:foregroundMark x1="24674" y1="65479" x2="24348" y2="65479"/>
                        <a14:foregroundMark x1="50217" y1="89308" x2="50000" y2="96436"/>
                        <a14:foregroundMark x1="53913" y1="13340" x2="50978" y2="7026"/>
                        <a14:foregroundMark x1="50978" y1="3462" x2="50978" y2="2342"/>
                        <a14:foregroundMark x1="6957" y1="35743" x2="6957" y2="35743"/>
                        <a14:foregroundMark x1="1848" y1="42872" x2="1848" y2="42872"/>
                        <a14:foregroundMark x1="50217" y1="2240" x2="50217" y2="2240"/>
                        <a14:foregroundMark x1="40000" y1="35438" x2="40000" y2="35438"/>
                        <a14:foregroundMark x1="41196" y1="41446" x2="39783" y2="31568"/>
                        <a14:foregroundMark x1="54239" y1="34929" x2="58152" y2="29022"/>
                        <a14:foregroundMark x1="79022" y1="31874" x2="72174" y2="38289"/>
                        <a14:foregroundMark x1="72174" y1="38289" x2="54565" y2="44501"/>
                        <a14:foregroundMark x1="54565" y1="44501" x2="54891" y2="45519"/>
                        <a14:foregroundMark x1="78804" y1="42159" x2="60000" y2="52037"/>
                        <a14:foregroundMark x1="69130" y1="44501" x2="54565" y2="48167"/>
                        <a14:foregroundMark x1="46630" y1="41650" x2="31522" y2="49796"/>
                        <a14:foregroundMark x1="34130" y1="41344" x2="25000" y2="49084"/>
                        <a14:foregroundMark x1="28478" y1="41039" x2="19457" y2="46232"/>
                        <a14:foregroundMark x1="26848" y1="54379" x2="19783" y2="64868"/>
                        <a14:foregroundMark x1="30109" y1="59063" x2="36087" y2="68635"/>
                        <a14:foregroundMark x1="37935" y1="61914" x2="43261" y2="71181"/>
                        <a14:foregroundMark x1="52065" y1="62118" x2="43696" y2="70672"/>
                        <a14:foregroundMark x1="98261" y1="41853" x2="97717" y2="4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" y="55140"/>
            <a:ext cx="1116741" cy="1192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F0240B1-FC5E-6C31-2494-64ABF6C21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39" y="288223"/>
            <a:ext cx="8647649" cy="883629"/>
          </a:xfrm>
        </p:spPr>
        <p:txBody>
          <a:bodyPr>
            <a:normAutofit/>
          </a:bodyPr>
          <a:lstStyle/>
          <a:p>
            <a:r>
              <a:rPr lang="es-ES" sz="4800" dirty="0"/>
              <a:t>Análisis tecnologías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7A18CD4-0B7B-C069-34FB-6A9FAAF80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86" y="1437288"/>
            <a:ext cx="10230910" cy="2503107"/>
          </a:xfrm>
          <a:prstGeom prst="rect">
            <a:avLst/>
          </a:prstGeom>
        </p:spPr>
      </p:pic>
      <p:pic>
        <p:nvPicPr>
          <p:cNvPr id="8" name="Imagen 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0BD7B1E-6B17-EEDB-880B-0467F98B57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86" y="4015683"/>
            <a:ext cx="10230910" cy="2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193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282</Words>
  <Application>Microsoft Office PowerPoint</Application>
  <PresentationFormat>Panorámica</PresentationFormat>
  <Paragraphs>110</Paragraphs>
  <Slides>23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Neue Haas Grotesk Text Pro</vt:lpstr>
      <vt:lpstr>InterweaveVTI</vt:lpstr>
      <vt:lpstr>Demanda y producción eléctrica </vt:lpstr>
      <vt:lpstr>Objetivos</vt:lpstr>
      <vt:lpstr>Road map</vt:lpstr>
      <vt:lpstr>Producción eléctrica</vt:lpstr>
      <vt:lpstr>Energías renovables</vt:lpstr>
      <vt:lpstr>Energías renovables</vt:lpstr>
      <vt:lpstr>Energías no renovables</vt:lpstr>
      <vt:lpstr>Análisis tecnologías</vt:lpstr>
      <vt:lpstr>Análisis tecnologías</vt:lpstr>
      <vt:lpstr>Renovable vs. no renovable</vt:lpstr>
      <vt:lpstr>Conclusiones (Producción)</vt:lpstr>
      <vt:lpstr>Demanda eléctrica</vt:lpstr>
      <vt:lpstr>Demanda eléctrica</vt:lpstr>
      <vt:lpstr>Demanda eléctrica</vt:lpstr>
      <vt:lpstr>Demanda eléctrica</vt:lpstr>
      <vt:lpstr>Demanda eléctrica</vt:lpstr>
      <vt:lpstr>Demanda eléctrica</vt:lpstr>
      <vt:lpstr>Demanda eléctrica</vt:lpstr>
      <vt:lpstr>Demanda eléctrica</vt:lpstr>
      <vt:lpstr>Demanda eléctrica</vt:lpstr>
      <vt:lpstr>Demanda eléctrica</vt:lpstr>
      <vt:lpstr>Línea futuras</vt:lpstr>
      <vt:lpstr>Gracias por vuestra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Demanda y producción eléctrica </dc:title>
  <dc:creator>Victor Pizarro</dc:creator>
  <cp:lastModifiedBy>Victor Pizarro</cp:lastModifiedBy>
  <cp:revision>5</cp:revision>
  <dcterms:created xsi:type="dcterms:W3CDTF">2022-09-28T16:19:44Z</dcterms:created>
  <dcterms:modified xsi:type="dcterms:W3CDTF">2022-09-29T16:54:02Z</dcterms:modified>
</cp:coreProperties>
</file>